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20.xml" ContentType="application/vnd.openxmlformats-officedocument.presentationml.notesSlide+xml"/>
  <Override PartName="/ppt/theme/themeOverride9.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68" r:id="rId4"/>
    <p:sldMasterId id="2147483670" r:id="rId5"/>
    <p:sldMasterId id="2147483672" r:id="rId6"/>
    <p:sldMasterId id="2147483674" r:id="rId7"/>
    <p:sldMasterId id="2147483676" r:id="rId8"/>
    <p:sldMasterId id="2147483678" r:id="rId9"/>
    <p:sldMasterId id="2147483680" r:id="rId10"/>
    <p:sldMasterId id="2147483682" r:id="rId11"/>
    <p:sldMasterId id="2147483684" r:id="rId12"/>
  </p:sldMasterIdLst>
  <p:notesMasterIdLst>
    <p:notesMasterId r:id="rId84"/>
  </p:notesMasterIdLst>
  <p:sldIdLst>
    <p:sldId id="334" r:id="rId13"/>
    <p:sldId id="335" r:id="rId14"/>
    <p:sldId id="261" r:id="rId15"/>
    <p:sldId id="270" r:id="rId16"/>
    <p:sldId id="271" r:id="rId17"/>
    <p:sldId id="262" r:id="rId18"/>
    <p:sldId id="263" r:id="rId19"/>
    <p:sldId id="272" r:id="rId20"/>
    <p:sldId id="273" r:id="rId21"/>
    <p:sldId id="264" r:id="rId22"/>
    <p:sldId id="274" r:id="rId23"/>
    <p:sldId id="265" r:id="rId24"/>
    <p:sldId id="267" r:id="rId25"/>
    <p:sldId id="269" r:id="rId26"/>
    <p:sldId id="275" r:id="rId27"/>
    <p:sldId id="276" r:id="rId28"/>
    <p:sldId id="277" r:id="rId29"/>
    <p:sldId id="278" r:id="rId30"/>
    <p:sldId id="279" r:id="rId31"/>
    <p:sldId id="281"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9" r:id="rId48"/>
    <p:sldId id="300" r:id="rId49"/>
    <p:sldId id="298" r:id="rId50"/>
    <p:sldId id="301" r:id="rId51"/>
    <p:sldId id="302" r:id="rId52"/>
    <p:sldId id="268"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280" r:id="rId70"/>
    <p:sldId id="320" r:id="rId71"/>
    <p:sldId id="319" r:id="rId72"/>
    <p:sldId id="321" r:id="rId73"/>
    <p:sldId id="322" r:id="rId74"/>
    <p:sldId id="323" r:id="rId75"/>
    <p:sldId id="324" r:id="rId76"/>
    <p:sldId id="325" r:id="rId77"/>
    <p:sldId id="326" r:id="rId78"/>
    <p:sldId id="327" r:id="rId79"/>
    <p:sldId id="328" r:id="rId80"/>
    <p:sldId id="329" r:id="rId81"/>
    <p:sldId id="258" r:id="rId82"/>
    <p:sldId id="33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87A"/>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8" autoAdjust="0"/>
    <p:restoredTop sz="69573" autoAdjust="0"/>
  </p:normalViewPr>
  <p:slideViewPr>
    <p:cSldViewPr snapToGrid="0">
      <p:cViewPr varScale="1">
        <p:scale>
          <a:sx n="34" d="100"/>
          <a:sy n="34" d="100"/>
        </p:scale>
        <p:origin x="10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notesMaster" Target="notesMasters/notesMaster1.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theme" Target="theme/theme1.xml"/><Relationship Id="rId61" Type="http://schemas.openxmlformats.org/officeDocument/2006/relationships/slide" Target="slides/slide49.xml"/><Relationship Id="rId82"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B466A-5BBE-4555-8F01-98F891957CBD}"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AEFE7-C315-46B3-A654-9A7EB37698C5}" type="slidenum">
              <a:rPr lang="en-US" smtClean="0"/>
              <a:t>‹#›</a:t>
            </a:fld>
            <a:endParaRPr lang="en-US"/>
          </a:p>
        </p:txBody>
      </p:sp>
    </p:spTree>
    <p:extLst>
      <p:ext uri="{BB962C8B-B14F-4D97-AF65-F5344CB8AC3E}">
        <p14:creationId xmlns:p14="http://schemas.microsoft.com/office/powerpoint/2010/main" val="95845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r.realtor/research-and-statistics/quick-real-estate-statistics" TargetMode="External"/><Relationship Id="rId7" Type="http://schemas.openxmlformats.org/officeDocument/2006/relationships/hyperlink" Target="http://awesome.vidyard.com/rs/273-EQL-130/images/Vidyard_Aberdeen_Impact_of_Video_Marketing.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getresponse.com/about/press-center/releases/01-12-2009.html" TargetMode="External"/><Relationship Id="rId5" Type="http://schemas.openxmlformats.org/officeDocument/2006/relationships/hyperlink" Target="https://www.brightcove.com/en/blog/2015/08/create-compelling-video-experiences" TargetMode="External"/><Relationship Id="rId4" Type="http://schemas.openxmlformats.org/officeDocument/2006/relationships/hyperlink" Target="https://www.syndacast.com/video-marketing-statistics-trends-2015/"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rpgov.law.harvard.edu/2019/12/17/the-case-for-individual-audit-partner-accountability/"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solidFill>
                  <a:srgbClr val="000000"/>
                </a:solidFill>
                <a:effectLst/>
                <a:latin typeface="Gotham Book" pitchFamily="50" charset="0"/>
                <a:ea typeface="Times New Roman" panose="02020603050405020304" pitchFamily="18" charset="0"/>
              </a:rPr>
              <a:t>REFERENCES:</a:t>
            </a:r>
          </a:p>
          <a:p>
            <a:pPr marL="228600" indent="-228600">
              <a:buFont typeface="+mj-lt"/>
              <a:buAutoNum type="arabicPeriod"/>
            </a:pPr>
            <a:r>
              <a:rPr lang="en-US" sz="1200" dirty="0">
                <a:solidFill>
                  <a:srgbClr val="000000"/>
                </a:solidFill>
                <a:effectLst/>
                <a:latin typeface="Gotham Book" pitchFamily="50" charset="0"/>
                <a:ea typeface="Times New Roman" panose="02020603050405020304" pitchFamily="18" charset="0"/>
              </a:rPr>
              <a:t>According to the National Association of Realtors: </a:t>
            </a:r>
            <a:r>
              <a:rPr lang="en-US" sz="1200" u="none" strike="noStrike" dirty="0">
                <a:solidFill>
                  <a:srgbClr val="000000"/>
                </a:solidFill>
                <a:effectLst/>
                <a:latin typeface="Gotham Book" pitchFamily="50" charset="0"/>
                <a:ea typeface="Times New Roman" panose="02020603050405020304" pitchFamily="18" charset="0"/>
                <a:hlinkClick r:id="rId3"/>
              </a:rPr>
              <a:t>https://www.nar.realtor/research-and-statistics/quick-real-estate-statistics</a:t>
            </a:r>
            <a:r>
              <a:rPr lang="en-US" sz="1200" dirty="0">
                <a:solidFill>
                  <a:srgbClr val="000000"/>
                </a:solidFill>
                <a:effectLst/>
                <a:latin typeface="Gotham Book" pitchFamily="50"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According to a study conducted by </a:t>
            </a:r>
            <a:r>
              <a:rPr lang="en-US" sz="1200" dirty="0" err="1">
                <a:solidFill>
                  <a:srgbClr val="000000"/>
                </a:solidFill>
                <a:effectLst/>
                <a:latin typeface="Gotham Book" pitchFamily="50" charset="0"/>
                <a:ea typeface="Calibri" panose="020F0502020204030204" pitchFamily="34" charset="0"/>
                <a:cs typeface="Times New Roman" panose="02020603050405020304" pitchFamily="18" charset="0"/>
              </a:rPr>
              <a:t>Syndacast</a:t>
            </a: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 </a:t>
            </a:r>
            <a:r>
              <a:rPr lang="en-US" sz="1200" u="sng" dirty="0">
                <a:solidFill>
                  <a:srgbClr val="000000"/>
                </a:solidFill>
                <a:effectLst/>
                <a:latin typeface="Gotham Book" pitchFamily="50" charset="0"/>
                <a:ea typeface="Calibri" panose="020F0502020204030204" pitchFamily="34" charset="0"/>
                <a:cs typeface="Times New Roman" panose="02020603050405020304" pitchFamily="18" charset="0"/>
                <a:hlinkClick r:id="rId4"/>
              </a:rPr>
              <a:t>https://www.syndacast.com/video-marketing-statistics-trends-2015/</a:t>
            </a: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According to Brightcove: </a:t>
            </a:r>
            <a:r>
              <a:rPr lang="en-US" sz="1200" u="sng" dirty="0">
                <a:solidFill>
                  <a:srgbClr val="000000"/>
                </a:solidFill>
                <a:effectLst/>
                <a:latin typeface="Gotham Book" pitchFamily="50" charset="0"/>
                <a:ea typeface="Calibri" panose="020F0502020204030204" pitchFamily="34" charset="0"/>
                <a:cs typeface="Times New Roman" panose="02020603050405020304" pitchFamily="18" charset="0"/>
                <a:hlinkClick r:id="rId5"/>
              </a:rPr>
              <a:t>https://www.brightcove.com/en/blog/2015/08/create-compelling-video-experiences</a:t>
            </a: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According to </a:t>
            </a:r>
            <a:r>
              <a:rPr lang="en-US" sz="1200" dirty="0" err="1">
                <a:solidFill>
                  <a:srgbClr val="000000"/>
                </a:solidFill>
                <a:effectLst/>
                <a:latin typeface="Gotham Book" pitchFamily="50" charset="0"/>
                <a:ea typeface="Calibri" panose="020F0502020204030204" pitchFamily="34" charset="0"/>
                <a:cs typeface="Times New Roman" panose="02020603050405020304" pitchFamily="18" charset="0"/>
              </a:rPr>
              <a:t>GetResponse</a:t>
            </a: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 </a:t>
            </a:r>
            <a:r>
              <a:rPr lang="en-US" sz="1200" u="sng" dirty="0">
                <a:solidFill>
                  <a:srgbClr val="000000"/>
                </a:solidFill>
                <a:effectLst/>
                <a:latin typeface="Gotham Book" pitchFamily="50" charset="0"/>
                <a:ea typeface="Calibri" panose="020F0502020204030204" pitchFamily="34" charset="0"/>
                <a:cs typeface="Times New Roman" panose="02020603050405020304" pitchFamily="18" charset="0"/>
                <a:hlinkClick r:id="rId6"/>
              </a:rPr>
              <a:t>https://www.getresponse.com/about/press-center/releases/01-12-2009.html</a:t>
            </a: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According to a study conducted by </a:t>
            </a:r>
            <a:r>
              <a:rPr lang="en-US" sz="1200" dirty="0" err="1">
                <a:solidFill>
                  <a:srgbClr val="000000"/>
                </a:solidFill>
                <a:effectLst/>
                <a:latin typeface="Gotham Book" pitchFamily="50" charset="0"/>
                <a:ea typeface="Calibri" panose="020F0502020204030204" pitchFamily="34" charset="0"/>
                <a:cs typeface="Times New Roman" panose="02020603050405020304" pitchFamily="18" charset="0"/>
              </a:rPr>
              <a:t>VidYard</a:t>
            </a: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/Aberdeen Group: </a:t>
            </a:r>
            <a:r>
              <a:rPr lang="en-US" sz="1200" u="none" strike="noStrike" dirty="0">
                <a:solidFill>
                  <a:srgbClr val="000000"/>
                </a:solidFill>
                <a:effectLst/>
                <a:latin typeface="Gotham Book" pitchFamily="50" charset="0"/>
                <a:ea typeface="Calibri" panose="020F0502020204030204" pitchFamily="34" charset="0"/>
                <a:cs typeface="Times New Roman" panose="02020603050405020304" pitchFamily="18" charset="0"/>
                <a:hlinkClick r:id="rId7"/>
              </a:rPr>
              <a:t>http://awesome.vidyard.com/rs/273-EQL-130/images/Vidyard_Aberdeen_Impact_of_Video_Marketing.pdf</a:t>
            </a:r>
            <a:r>
              <a:rPr lang="en-US" sz="1200" dirty="0">
                <a:solidFill>
                  <a:srgbClr val="000000"/>
                </a:solidFill>
                <a:effectLst/>
                <a:latin typeface="Gotham Book" pitchFamily="50"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8</a:t>
            </a:fld>
            <a:endParaRPr lang="en-US"/>
          </a:p>
        </p:txBody>
      </p:sp>
    </p:spTree>
    <p:extLst>
      <p:ext uri="{BB962C8B-B14F-4D97-AF65-F5344CB8AC3E}">
        <p14:creationId xmlns:p14="http://schemas.microsoft.com/office/powerpoint/2010/main" val="232320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33</a:t>
            </a:fld>
            <a:endParaRPr lang="en-US"/>
          </a:p>
        </p:txBody>
      </p:sp>
    </p:spTree>
    <p:extLst>
      <p:ext uri="{BB962C8B-B14F-4D97-AF65-F5344CB8AC3E}">
        <p14:creationId xmlns:p14="http://schemas.microsoft.com/office/powerpoint/2010/main" val="7233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34</a:t>
            </a:fld>
            <a:endParaRPr lang="en-US"/>
          </a:p>
        </p:txBody>
      </p:sp>
    </p:spTree>
    <p:extLst>
      <p:ext uri="{BB962C8B-B14F-4D97-AF65-F5344CB8AC3E}">
        <p14:creationId xmlns:p14="http://schemas.microsoft.com/office/powerpoint/2010/main" val="109905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35</a:t>
            </a:fld>
            <a:endParaRPr lang="en-US"/>
          </a:p>
        </p:txBody>
      </p:sp>
    </p:spTree>
    <p:extLst>
      <p:ext uri="{BB962C8B-B14F-4D97-AF65-F5344CB8AC3E}">
        <p14:creationId xmlns:p14="http://schemas.microsoft.com/office/powerpoint/2010/main" val="339642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36</a:t>
            </a:fld>
            <a:endParaRPr lang="en-US"/>
          </a:p>
        </p:txBody>
      </p:sp>
    </p:spTree>
    <p:extLst>
      <p:ext uri="{BB962C8B-B14F-4D97-AF65-F5344CB8AC3E}">
        <p14:creationId xmlns:p14="http://schemas.microsoft.com/office/powerpoint/2010/main" val="5506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37</a:t>
            </a:fld>
            <a:endParaRPr lang="en-US"/>
          </a:p>
        </p:txBody>
      </p:sp>
    </p:spTree>
    <p:extLst>
      <p:ext uri="{BB962C8B-B14F-4D97-AF65-F5344CB8AC3E}">
        <p14:creationId xmlns:p14="http://schemas.microsoft.com/office/powerpoint/2010/main" val="22481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r>
              <a:rPr lang="en-US" dirty="0"/>
              <a:t>7. According to https://2060digital.com/blog/right-video-length-platform/  </a:t>
            </a:r>
          </a:p>
          <a:p>
            <a:r>
              <a:rPr lang="en-US" dirty="0"/>
              <a:t> 8. According to a RE/MAX News article: https://news.remax.com/stop-everything-and-make-these-4-social-media-changes </a:t>
            </a:r>
          </a:p>
        </p:txBody>
      </p:sp>
      <p:sp>
        <p:nvSpPr>
          <p:cNvPr id="4" name="Slide Number Placeholder 3"/>
          <p:cNvSpPr>
            <a:spLocks noGrp="1"/>
          </p:cNvSpPr>
          <p:nvPr>
            <p:ph type="sldNum" sz="quarter" idx="10"/>
          </p:nvPr>
        </p:nvSpPr>
        <p:spPr/>
        <p:txBody>
          <a:bodyPr/>
          <a:lstStyle/>
          <a:p>
            <a:fld id="{F7EAEFE7-C315-46B3-A654-9A7EB37698C5}" type="slidenum">
              <a:rPr lang="en-US" smtClean="0"/>
              <a:t>46</a:t>
            </a:fld>
            <a:endParaRPr lang="en-US"/>
          </a:p>
        </p:txBody>
      </p:sp>
    </p:spTree>
    <p:extLst>
      <p:ext uri="{BB962C8B-B14F-4D97-AF65-F5344CB8AC3E}">
        <p14:creationId xmlns:p14="http://schemas.microsoft.com/office/powerpoint/2010/main" val="257663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47</a:t>
            </a:fld>
            <a:endParaRPr lang="en-US"/>
          </a:p>
        </p:txBody>
      </p:sp>
    </p:spTree>
    <p:extLst>
      <p:ext uri="{BB962C8B-B14F-4D97-AF65-F5344CB8AC3E}">
        <p14:creationId xmlns:p14="http://schemas.microsoft.com/office/powerpoint/2010/main" val="256433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48</a:t>
            </a:fld>
            <a:endParaRPr lang="en-US"/>
          </a:p>
        </p:txBody>
      </p:sp>
    </p:spTree>
    <p:extLst>
      <p:ext uri="{BB962C8B-B14F-4D97-AF65-F5344CB8AC3E}">
        <p14:creationId xmlns:p14="http://schemas.microsoft.com/office/powerpoint/2010/main" val="149954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49</a:t>
            </a:fld>
            <a:endParaRPr lang="en-US"/>
          </a:p>
        </p:txBody>
      </p:sp>
    </p:spTree>
    <p:extLst>
      <p:ext uri="{BB962C8B-B14F-4D97-AF65-F5344CB8AC3E}">
        <p14:creationId xmlns:p14="http://schemas.microsoft.com/office/powerpoint/2010/main" val="850649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50</a:t>
            </a:fld>
            <a:endParaRPr lang="en-US"/>
          </a:p>
        </p:txBody>
      </p:sp>
    </p:spTree>
    <p:extLst>
      <p:ext uri="{BB962C8B-B14F-4D97-AF65-F5344CB8AC3E}">
        <p14:creationId xmlns:p14="http://schemas.microsoft.com/office/powerpoint/2010/main" val="172546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9</a:t>
            </a:fld>
            <a:endParaRPr lang="en-US"/>
          </a:p>
        </p:txBody>
      </p:sp>
    </p:spTree>
    <p:extLst>
      <p:ext uri="{BB962C8B-B14F-4D97-AF65-F5344CB8AC3E}">
        <p14:creationId xmlns:p14="http://schemas.microsoft.com/office/powerpoint/2010/main" val="3017969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r>
              <a:rPr lang="en-US" dirty="0"/>
              <a:t>1. </a:t>
            </a:r>
            <a:r>
              <a:rPr lang="en-US" sz="1200" u="none" strike="noStrike" dirty="0">
                <a:solidFill>
                  <a:srgbClr val="0563C1"/>
                </a:solidFill>
                <a:effectLst/>
                <a:latin typeface="Gotham Book" pitchFamily="50" charset="0"/>
                <a:ea typeface="Calibri" panose="020F0502020204030204" pitchFamily="34" charset="0"/>
                <a:cs typeface="Times New Roman" panose="02020603050405020304" pitchFamily="18" charset="0"/>
                <a:hlinkClick r:id="rId3"/>
              </a:rPr>
              <a:t>https://corpgov.law.harvard.edu/2019/12/17/the-case-for-individual-audit-partner-accountability/</a:t>
            </a:r>
            <a:r>
              <a:rPr lang="en-US" sz="1200" u="none" strike="noStrike" dirty="0">
                <a:solidFill>
                  <a:srgbClr val="0563C1"/>
                </a:solidFill>
                <a:effectLst/>
                <a:latin typeface="Gotham Book" pitchFamily="50" charset="0"/>
                <a:ea typeface="Calibri" panose="020F0502020204030204" pitchFamily="34" charset="0"/>
                <a:cs typeface="Times New Roman" panose="02020603050405020304" pitchFamily="18" charset="0"/>
              </a:rPr>
              <a:t> </a:t>
            </a:r>
          </a:p>
          <a:p>
            <a:r>
              <a:rPr lang="en-US" sz="1200" u="none" strike="noStrike" dirty="0">
                <a:solidFill>
                  <a:srgbClr val="0563C1"/>
                </a:solidFill>
                <a:effectLst/>
                <a:latin typeface="Gotham Book" pitchFamily="50" charset="0"/>
                <a:ea typeface="Calibri" panose="020F0502020204030204" pitchFamily="34" charset="0"/>
                <a:cs typeface="Times New Roman" panose="02020603050405020304" pitchFamily="18" charset="0"/>
              </a:rPr>
              <a:t>2. Evaluation Tracking Tool available in Conclusion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59</a:t>
            </a:fld>
            <a:endParaRPr lang="en-US"/>
          </a:p>
        </p:txBody>
      </p:sp>
    </p:spTree>
    <p:extLst>
      <p:ext uri="{BB962C8B-B14F-4D97-AF65-F5344CB8AC3E}">
        <p14:creationId xmlns:p14="http://schemas.microsoft.com/office/powerpoint/2010/main" val="239343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otham Book" pitchFamily="50" charset="0"/>
                <a:ea typeface="Calibri" panose="020F0502020204030204" pitchFamily="34" charset="0"/>
                <a:cs typeface="Times New Roman" panose="02020603050405020304" pitchFamily="18" charset="0"/>
              </a:rPr>
              <a:t>Video System &amp; Schedule Tool available in Conclusion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60</a:t>
            </a:fld>
            <a:endParaRPr lang="en-US"/>
          </a:p>
        </p:txBody>
      </p:sp>
    </p:spTree>
    <p:extLst>
      <p:ext uri="{BB962C8B-B14F-4D97-AF65-F5344CB8AC3E}">
        <p14:creationId xmlns:p14="http://schemas.microsoft.com/office/powerpoint/2010/main" val="1699903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“Activities Management” Agent Training course within the Momentum 1.0 18 Core Agent Development Courses</a:t>
            </a:r>
          </a:p>
        </p:txBody>
      </p:sp>
      <p:sp>
        <p:nvSpPr>
          <p:cNvPr id="4" name="Slide Number Placeholder 3"/>
          <p:cNvSpPr>
            <a:spLocks noGrp="1"/>
          </p:cNvSpPr>
          <p:nvPr>
            <p:ph type="sldNum" sz="quarter" idx="10"/>
          </p:nvPr>
        </p:nvSpPr>
        <p:spPr/>
        <p:txBody>
          <a:bodyPr/>
          <a:lstStyle/>
          <a:p>
            <a:fld id="{F7EAEFE7-C315-46B3-A654-9A7EB37698C5}" type="slidenum">
              <a:rPr lang="en-US" smtClean="0"/>
              <a:t>65</a:t>
            </a:fld>
            <a:endParaRPr lang="en-US"/>
          </a:p>
        </p:txBody>
      </p:sp>
    </p:spTree>
    <p:extLst>
      <p:ext uri="{BB962C8B-B14F-4D97-AF65-F5344CB8AC3E}">
        <p14:creationId xmlns:p14="http://schemas.microsoft.com/office/powerpoint/2010/main" val="3410786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“Activities Management” Agent Training course within the Momentum 1.0 18 Core Agent Development Courses</a:t>
            </a:r>
          </a:p>
        </p:txBody>
      </p:sp>
      <p:sp>
        <p:nvSpPr>
          <p:cNvPr id="4" name="Slide Number Placeholder 3"/>
          <p:cNvSpPr>
            <a:spLocks noGrp="1"/>
          </p:cNvSpPr>
          <p:nvPr>
            <p:ph type="sldNum" sz="quarter" idx="10"/>
          </p:nvPr>
        </p:nvSpPr>
        <p:spPr/>
        <p:txBody>
          <a:bodyPr/>
          <a:lstStyle/>
          <a:p>
            <a:fld id="{F7EAEFE7-C315-46B3-A654-9A7EB37698C5}" type="slidenum">
              <a:rPr lang="en-US" smtClean="0"/>
              <a:t>66</a:t>
            </a:fld>
            <a:endParaRPr lang="en-US"/>
          </a:p>
        </p:txBody>
      </p:sp>
    </p:spTree>
    <p:extLst>
      <p:ext uri="{BB962C8B-B14F-4D97-AF65-F5344CB8AC3E}">
        <p14:creationId xmlns:p14="http://schemas.microsoft.com/office/powerpoint/2010/main" val="345129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“Real Estate Perspectives” Agent Training course within the Momentum 1.0 18 Core Agent Development Courses</a:t>
            </a:r>
          </a:p>
          <a:p>
            <a:endParaRPr lang="en-US" dirty="0"/>
          </a:p>
        </p:txBody>
      </p:sp>
      <p:sp>
        <p:nvSpPr>
          <p:cNvPr id="4" name="Slide Number Placeholder 3"/>
          <p:cNvSpPr>
            <a:spLocks noGrp="1"/>
          </p:cNvSpPr>
          <p:nvPr>
            <p:ph type="sldNum" sz="quarter" idx="5"/>
          </p:nvPr>
        </p:nvSpPr>
        <p:spPr/>
        <p:txBody>
          <a:bodyPr/>
          <a:lstStyle/>
          <a:p>
            <a:fld id="{F7EAEFE7-C315-46B3-A654-9A7EB37698C5}" type="slidenum">
              <a:rPr lang="en-US" smtClean="0"/>
              <a:t>17</a:t>
            </a:fld>
            <a:endParaRPr lang="en-US"/>
          </a:p>
        </p:txBody>
      </p:sp>
    </p:spTree>
    <p:extLst>
      <p:ext uri="{BB962C8B-B14F-4D97-AF65-F5344CB8AC3E}">
        <p14:creationId xmlns:p14="http://schemas.microsoft.com/office/powerpoint/2010/main" val="265129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“Real Estate Perspectives” Agent Training course within the Momentum 1.0 18 Core Agent Development Courses</a:t>
            </a:r>
          </a:p>
          <a:p>
            <a:endParaRPr lang="en-US" dirty="0"/>
          </a:p>
        </p:txBody>
      </p:sp>
      <p:sp>
        <p:nvSpPr>
          <p:cNvPr id="4" name="Slide Number Placeholder 3"/>
          <p:cNvSpPr>
            <a:spLocks noGrp="1"/>
          </p:cNvSpPr>
          <p:nvPr>
            <p:ph type="sldNum" sz="quarter" idx="5"/>
          </p:nvPr>
        </p:nvSpPr>
        <p:spPr/>
        <p:txBody>
          <a:bodyPr/>
          <a:lstStyle/>
          <a:p>
            <a:fld id="{F7EAEFE7-C315-46B3-A654-9A7EB37698C5}" type="slidenum">
              <a:rPr lang="en-US" smtClean="0"/>
              <a:t>18</a:t>
            </a:fld>
            <a:endParaRPr lang="en-US"/>
          </a:p>
        </p:txBody>
      </p:sp>
    </p:spTree>
    <p:extLst>
      <p:ext uri="{BB962C8B-B14F-4D97-AF65-F5344CB8AC3E}">
        <p14:creationId xmlns:p14="http://schemas.microsoft.com/office/powerpoint/2010/main" val="83586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“Real Estate Perspectives” Agent Training course within the Momentum 1.0 18 Core Agent Development Courses</a:t>
            </a:r>
          </a:p>
          <a:p>
            <a:endParaRPr lang="en-US" dirty="0"/>
          </a:p>
        </p:txBody>
      </p:sp>
      <p:sp>
        <p:nvSpPr>
          <p:cNvPr id="4" name="Slide Number Placeholder 3"/>
          <p:cNvSpPr>
            <a:spLocks noGrp="1"/>
          </p:cNvSpPr>
          <p:nvPr>
            <p:ph type="sldNum" sz="quarter" idx="5"/>
          </p:nvPr>
        </p:nvSpPr>
        <p:spPr/>
        <p:txBody>
          <a:bodyPr/>
          <a:lstStyle/>
          <a:p>
            <a:fld id="{F7EAEFE7-C315-46B3-A654-9A7EB37698C5}" type="slidenum">
              <a:rPr lang="en-US" smtClean="0"/>
              <a:t>19</a:t>
            </a:fld>
            <a:endParaRPr lang="en-US"/>
          </a:p>
        </p:txBody>
      </p:sp>
    </p:spTree>
    <p:extLst>
      <p:ext uri="{BB962C8B-B14F-4D97-AF65-F5344CB8AC3E}">
        <p14:creationId xmlns:p14="http://schemas.microsoft.com/office/powerpoint/2010/main" val="341410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“Real Estate Perspectives” Agent Training course within the Momentum 1.0 18 Core Agent Development Courses</a:t>
            </a:r>
          </a:p>
          <a:p>
            <a:endParaRPr lang="en-US" dirty="0"/>
          </a:p>
        </p:txBody>
      </p:sp>
      <p:sp>
        <p:nvSpPr>
          <p:cNvPr id="4" name="Slide Number Placeholder 3"/>
          <p:cNvSpPr>
            <a:spLocks noGrp="1"/>
          </p:cNvSpPr>
          <p:nvPr>
            <p:ph type="sldNum" sz="quarter" idx="5"/>
          </p:nvPr>
        </p:nvSpPr>
        <p:spPr/>
        <p:txBody>
          <a:bodyPr/>
          <a:lstStyle/>
          <a:p>
            <a:fld id="{F7EAEFE7-C315-46B3-A654-9A7EB37698C5}" type="slidenum">
              <a:rPr lang="en-US" smtClean="0"/>
              <a:t>20</a:t>
            </a:fld>
            <a:endParaRPr lang="en-US"/>
          </a:p>
        </p:txBody>
      </p:sp>
    </p:spTree>
    <p:extLst>
      <p:ext uri="{BB962C8B-B14F-4D97-AF65-F5344CB8AC3E}">
        <p14:creationId xmlns:p14="http://schemas.microsoft.com/office/powerpoint/2010/main" val="339057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Found in various Agent Training courses within the Momentum 1.0 18 Core Agent Development Courses</a:t>
            </a:r>
          </a:p>
          <a:p>
            <a:endParaRPr lang="en-US" dirty="0"/>
          </a:p>
        </p:txBody>
      </p:sp>
      <p:sp>
        <p:nvSpPr>
          <p:cNvPr id="4" name="Slide Number Placeholder 3"/>
          <p:cNvSpPr>
            <a:spLocks noGrp="1"/>
          </p:cNvSpPr>
          <p:nvPr>
            <p:ph type="sldNum" sz="quarter" idx="5"/>
          </p:nvPr>
        </p:nvSpPr>
        <p:spPr/>
        <p:txBody>
          <a:bodyPr/>
          <a:lstStyle/>
          <a:p>
            <a:fld id="{F7EAEFE7-C315-46B3-A654-9A7EB37698C5}" type="slidenum">
              <a:rPr lang="en-US" smtClean="0"/>
              <a:t>21</a:t>
            </a:fld>
            <a:endParaRPr lang="en-US"/>
          </a:p>
        </p:txBody>
      </p:sp>
    </p:spTree>
    <p:extLst>
      <p:ext uri="{BB962C8B-B14F-4D97-AF65-F5344CB8AC3E}">
        <p14:creationId xmlns:p14="http://schemas.microsoft.com/office/powerpoint/2010/main" val="219328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“Connecting With a Call To Action (CTA)” in Section #4</a:t>
            </a:r>
          </a:p>
        </p:txBody>
      </p:sp>
      <p:sp>
        <p:nvSpPr>
          <p:cNvPr id="4" name="Slide Number Placeholder 3"/>
          <p:cNvSpPr>
            <a:spLocks noGrp="1"/>
          </p:cNvSpPr>
          <p:nvPr>
            <p:ph type="sldNum" sz="quarter" idx="10"/>
          </p:nvPr>
        </p:nvSpPr>
        <p:spPr/>
        <p:txBody>
          <a:bodyPr/>
          <a:lstStyle/>
          <a:p>
            <a:fld id="{F7EAEFE7-C315-46B3-A654-9A7EB37698C5}" type="slidenum">
              <a:rPr lang="en-US" smtClean="0"/>
              <a:t>26</a:t>
            </a:fld>
            <a:endParaRPr lang="en-US"/>
          </a:p>
        </p:txBody>
      </p:sp>
    </p:spTree>
    <p:extLst>
      <p:ext uri="{BB962C8B-B14F-4D97-AF65-F5344CB8AC3E}">
        <p14:creationId xmlns:p14="http://schemas.microsoft.com/office/powerpoint/2010/main" val="104924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EFE7-C315-46B3-A654-9A7EB37698C5}" type="slidenum">
              <a:rPr lang="en-US" smtClean="0"/>
              <a:t>27</a:t>
            </a:fld>
            <a:endParaRPr lang="en-US"/>
          </a:p>
        </p:txBody>
      </p:sp>
    </p:spTree>
    <p:extLst>
      <p:ext uri="{BB962C8B-B14F-4D97-AF65-F5344CB8AC3E}">
        <p14:creationId xmlns:p14="http://schemas.microsoft.com/office/powerpoint/2010/main" val="162910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29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32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83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7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81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21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04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0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07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29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76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039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6319C-5492-554A-93E9-967B3F45FBD1}"/>
              </a:ext>
            </a:extLst>
          </p:cNvPr>
          <p:cNvSpPr txBox="1"/>
          <p:nvPr userDrawn="1"/>
        </p:nvSpPr>
        <p:spPr>
          <a:xfrm>
            <a:off x="139682" y="6607236"/>
            <a:ext cx="2781317" cy="246221"/>
          </a:xfrm>
          <a:prstGeom prst="rect">
            <a:avLst/>
          </a:prstGeom>
          <a:noFill/>
        </p:spPr>
        <p:txBody>
          <a:bodyPr wrap="square" rtlCol="0">
            <a:spAutoFit/>
          </a:bodyPr>
          <a:lstStyle/>
          <a:p>
            <a:r>
              <a:rPr lang="en-US" sz="1000" b="0" i="0" dirty="0">
                <a:solidFill>
                  <a:schemeClr val="bg1">
                    <a:lumMod val="50000"/>
                  </a:schemeClr>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20512429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B08806-AF9F-EC49-9242-4AE118AAB89A}"/>
              </a:ext>
            </a:extLst>
          </p:cNvPr>
          <p:cNvSpPr txBox="1"/>
          <p:nvPr userDrawn="1"/>
        </p:nvSpPr>
        <p:spPr>
          <a:xfrm>
            <a:off x="1650786" y="6505636"/>
            <a:ext cx="2654514" cy="246221"/>
          </a:xfrm>
          <a:prstGeom prst="rect">
            <a:avLst/>
          </a:prstGeom>
          <a:noFill/>
        </p:spPr>
        <p:txBody>
          <a:bodyPr wrap="square" rtlCol="0">
            <a:spAutoFit/>
          </a:bodyPr>
          <a:lstStyle/>
          <a:p>
            <a:r>
              <a:rPr lang="en-US" sz="1000" b="0" i="0" dirty="0">
                <a:solidFill>
                  <a:schemeClr val="bg1">
                    <a:lumMod val="50000"/>
                  </a:schemeClr>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2108302707"/>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09CED-B3CA-B145-81F4-30428EC12ECC}"/>
              </a:ext>
            </a:extLst>
          </p:cNvPr>
          <p:cNvSpPr txBox="1"/>
          <p:nvPr userDrawn="1"/>
        </p:nvSpPr>
        <p:spPr>
          <a:xfrm>
            <a:off x="139682" y="6607236"/>
            <a:ext cx="2743217" cy="246221"/>
          </a:xfrm>
          <a:prstGeom prst="rect">
            <a:avLst/>
          </a:prstGeom>
          <a:noFill/>
        </p:spPr>
        <p:txBody>
          <a:bodyPr wrap="square" rtlCol="0">
            <a:spAutoFit/>
          </a:bodyPr>
          <a:lstStyle/>
          <a:p>
            <a:r>
              <a:rPr lang="en-US" sz="1000" b="0" i="0" dirty="0">
                <a:solidFill>
                  <a:schemeClr val="bg1"/>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575602835"/>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E9D051-A623-B94A-84CA-0037C042CB53}"/>
              </a:ext>
            </a:extLst>
          </p:cNvPr>
          <p:cNvSpPr txBox="1"/>
          <p:nvPr userDrawn="1"/>
        </p:nvSpPr>
        <p:spPr>
          <a:xfrm>
            <a:off x="139682" y="6607236"/>
            <a:ext cx="2578117" cy="246221"/>
          </a:xfrm>
          <a:prstGeom prst="rect">
            <a:avLst/>
          </a:prstGeom>
          <a:noFill/>
        </p:spPr>
        <p:txBody>
          <a:bodyPr wrap="square" rtlCol="0">
            <a:spAutoFit/>
          </a:bodyPr>
          <a:lstStyle/>
          <a:p>
            <a:r>
              <a:rPr lang="en-US" sz="1000" b="0" i="0" dirty="0">
                <a:solidFill>
                  <a:schemeClr val="bg1">
                    <a:lumMod val="50000"/>
                  </a:schemeClr>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40328593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24B0FB-A06D-BC45-A19A-56192EDBA1D9}"/>
              </a:ext>
            </a:extLst>
          </p:cNvPr>
          <p:cNvSpPr txBox="1"/>
          <p:nvPr userDrawn="1"/>
        </p:nvSpPr>
        <p:spPr>
          <a:xfrm>
            <a:off x="139682" y="6607236"/>
            <a:ext cx="2717817" cy="246221"/>
          </a:xfrm>
          <a:prstGeom prst="rect">
            <a:avLst/>
          </a:prstGeom>
          <a:noFill/>
        </p:spPr>
        <p:txBody>
          <a:bodyPr wrap="square" rtlCol="0">
            <a:spAutoFit/>
          </a:bodyPr>
          <a:lstStyle/>
          <a:p>
            <a:r>
              <a:rPr lang="en-US" sz="1000" b="0" i="0" dirty="0">
                <a:solidFill>
                  <a:schemeClr val="bg1"/>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346745166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C8C2D-0842-7F48-B7AD-436AA6FA8F97}"/>
              </a:ext>
            </a:extLst>
          </p:cNvPr>
          <p:cNvSpPr txBox="1"/>
          <p:nvPr userDrawn="1"/>
        </p:nvSpPr>
        <p:spPr>
          <a:xfrm>
            <a:off x="139682" y="6607236"/>
            <a:ext cx="2616217" cy="246221"/>
          </a:xfrm>
          <a:prstGeom prst="rect">
            <a:avLst/>
          </a:prstGeom>
          <a:noFill/>
        </p:spPr>
        <p:txBody>
          <a:bodyPr wrap="square" rtlCol="0">
            <a:spAutoFit/>
          </a:bodyPr>
          <a:lstStyle/>
          <a:p>
            <a:r>
              <a:rPr lang="en-US" sz="1000" b="0" i="0" dirty="0">
                <a:solidFill>
                  <a:schemeClr val="bg1"/>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66456144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D86DC6-F337-D74F-9253-4A452A6BECE3}"/>
              </a:ext>
            </a:extLst>
          </p:cNvPr>
          <p:cNvSpPr txBox="1"/>
          <p:nvPr userDrawn="1"/>
        </p:nvSpPr>
        <p:spPr>
          <a:xfrm>
            <a:off x="139682" y="6607236"/>
            <a:ext cx="2844817" cy="246221"/>
          </a:xfrm>
          <a:prstGeom prst="rect">
            <a:avLst/>
          </a:prstGeom>
          <a:noFill/>
        </p:spPr>
        <p:txBody>
          <a:bodyPr wrap="square" rtlCol="0">
            <a:spAutoFit/>
          </a:bodyPr>
          <a:lstStyle/>
          <a:p>
            <a:r>
              <a:rPr lang="en-US" sz="1000" b="0" i="0" dirty="0">
                <a:solidFill>
                  <a:schemeClr val="bg1"/>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323299246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B3A5DE-838F-2B43-A095-1E04DF587995}"/>
              </a:ext>
            </a:extLst>
          </p:cNvPr>
          <p:cNvSpPr txBox="1"/>
          <p:nvPr userDrawn="1"/>
        </p:nvSpPr>
        <p:spPr>
          <a:xfrm>
            <a:off x="139682" y="6607236"/>
            <a:ext cx="2908317" cy="246221"/>
          </a:xfrm>
          <a:prstGeom prst="rect">
            <a:avLst/>
          </a:prstGeom>
          <a:noFill/>
        </p:spPr>
        <p:txBody>
          <a:bodyPr wrap="square" rtlCol="0">
            <a:spAutoFit/>
          </a:bodyPr>
          <a:lstStyle/>
          <a:p>
            <a:r>
              <a:rPr lang="en-US" sz="1000" b="0" i="0" dirty="0">
                <a:solidFill>
                  <a:schemeClr val="bg1"/>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355608951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439BC-E2C4-E34D-80A4-A020A9D4ACDC}"/>
              </a:ext>
            </a:extLst>
          </p:cNvPr>
          <p:cNvSpPr txBox="1"/>
          <p:nvPr userDrawn="1"/>
        </p:nvSpPr>
        <p:spPr>
          <a:xfrm>
            <a:off x="139682" y="6607236"/>
            <a:ext cx="2844817" cy="246221"/>
          </a:xfrm>
          <a:prstGeom prst="rect">
            <a:avLst/>
          </a:prstGeom>
          <a:noFill/>
        </p:spPr>
        <p:txBody>
          <a:bodyPr wrap="square" rtlCol="0">
            <a:spAutoFit/>
          </a:bodyPr>
          <a:lstStyle/>
          <a:p>
            <a:r>
              <a:rPr lang="en-US" sz="1000" b="0" i="0" dirty="0">
                <a:solidFill>
                  <a:schemeClr val="bg1"/>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302886789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8E85B-4581-8B4A-9C20-7D87799A2FA6}"/>
              </a:ext>
            </a:extLst>
          </p:cNvPr>
          <p:cNvSpPr txBox="1"/>
          <p:nvPr userDrawn="1"/>
        </p:nvSpPr>
        <p:spPr>
          <a:xfrm>
            <a:off x="2158720" y="6454745"/>
            <a:ext cx="2705380" cy="246221"/>
          </a:xfrm>
          <a:prstGeom prst="rect">
            <a:avLst/>
          </a:prstGeom>
          <a:noFill/>
        </p:spPr>
        <p:txBody>
          <a:bodyPr wrap="square" rtlCol="0">
            <a:spAutoFit/>
          </a:bodyPr>
          <a:lstStyle/>
          <a:p>
            <a:r>
              <a:rPr lang="en-US" sz="1000" b="0" i="0" dirty="0">
                <a:solidFill>
                  <a:schemeClr val="bg1">
                    <a:lumMod val="50000"/>
                  </a:schemeClr>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257608651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F61D55-5910-6D48-9374-48A811A2A758}"/>
              </a:ext>
            </a:extLst>
          </p:cNvPr>
          <p:cNvSpPr txBox="1"/>
          <p:nvPr userDrawn="1"/>
        </p:nvSpPr>
        <p:spPr>
          <a:xfrm>
            <a:off x="139682" y="6607236"/>
            <a:ext cx="2679717" cy="246221"/>
          </a:xfrm>
          <a:prstGeom prst="rect">
            <a:avLst/>
          </a:prstGeom>
          <a:noFill/>
        </p:spPr>
        <p:txBody>
          <a:bodyPr wrap="square" rtlCol="0">
            <a:spAutoFit/>
          </a:bodyPr>
          <a:lstStyle/>
          <a:p>
            <a:r>
              <a:rPr lang="en-US" sz="1000" b="0" i="0" dirty="0">
                <a:solidFill>
                  <a:schemeClr val="bg1">
                    <a:lumMod val="50000"/>
                  </a:schemeClr>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214429033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8763DE-3FC3-7B45-AD47-7DFB7AD7DB8E}"/>
              </a:ext>
            </a:extLst>
          </p:cNvPr>
          <p:cNvSpPr txBox="1"/>
          <p:nvPr userDrawn="1"/>
        </p:nvSpPr>
        <p:spPr>
          <a:xfrm>
            <a:off x="1473008" y="6543736"/>
            <a:ext cx="2654491" cy="246221"/>
          </a:xfrm>
          <a:prstGeom prst="rect">
            <a:avLst/>
          </a:prstGeom>
          <a:noFill/>
        </p:spPr>
        <p:txBody>
          <a:bodyPr wrap="square" rtlCol="0">
            <a:spAutoFit/>
          </a:bodyPr>
          <a:lstStyle/>
          <a:p>
            <a:r>
              <a:rPr lang="en-US" sz="1000" b="0" i="0" dirty="0">
                <a:solidFill>
                  <a:schemeClr val="bg1">
                    <a:lumMod val="50000"/>
                  </a:schemeClr>
                </a:solidFill>
                <a:latin typeface="Museo Sans Rounded 300" panose="02000000000000000000" pitchFamily="2" charset="77"/>
              </a:rPr>
              <a:t>©2020 RE/MAX, LLC. All rights reserved. </a:t>
            </a:r>
          </a:p>
        </p:txBody>
      </p:sp>
    </p:spTree>
    <p:extLst>
      <p:ext uri="{BB962C8B-B14F-4D97-AF65-F5344CB8AC3E}">
        <p14:creationId xmlns:p14="http://schemas.microsoft.com/office/powerpoint/2010/main" val="19270651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45710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1.xml"/><Relationship Id="rId1" Type="http://schemas.openxmlformats.org/officeDocument/2006/relationships/themeOverride" Target="../theme/themeOverride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1.xml"/><Relationship Id="rId1" Type="http://schemas.openxmlformats.org/officeDocument/2006/relationships/themeOverride" Target="../theme/themeOverride5.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1.xml"/><Relationship Id="rId1" Type="http://schemas.openxmlformats.org/officeDocument/2006/relationships/themeOverride" Target="../theme/themeOverride6.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hemeOverride" Target="../theme/themeOverride8.xml"/><Relationship Id="rId5" Type="http://schemas.openxmlformats.org/officeDocument/2006/relationships/image" Target="../media/image6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hemeOverride" Target="../theme/themeOverride9.xml"/><Relationship Id="rId4" Type="http://schemas.openxmlformats.org/officeDocument/2006/relationships/image" Target="../media/image1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A64612-8C1E-A843-A219-0857CBA82761}"/>
              </a:ext>
            </a:extLst>
          </p:cNvPr>
          <p:cNvSpPr/>
          <p:nvPr/>
        </p:nvSpPr>
        <p:spPr>
          <a:xfrm>
            <a:off x="2036806" y="-93783"/>
            <a:ext cx="8118389" cy="6863417"/>
          </a:xfrm>
          <a:prstGeom prst="rect">
            <a:avLst/>
          </a:prstGeom>
        </p:spPr>
        <p:txBody>
          <a:bodyPr wrap="square">
            <a:spAutoFit/>
          </a:bodyPr>
          <a:lstStyle/>
          <a:p>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r>
              <a:rPr lang="en-US" sz="1200" b="1" dirty="0">
                <a:solidFill>
                  <a:srgbClr val="C00000"/>
                </a:solidFill>
                <a:latin typeface="Arial" panose="020B0604020202020204" pitchFamily="34" charset="0"/>
                <a:ea typeface="Calibri" panose="020F0502020204030204" pitchFamily="34" charset="0"/>
                <a:cs typeface="Arial" panose="020B0604020202020204" pitchFamily="34" charset="0"/>
              </a:rPr>
              <a:t>As a reminder</a:t>
            </a: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 RE/MAX, LLC holds the copyright on all Momentum Training Materials. Do not distribute this PowerPoint presentation or any other Momentum Materials beyond your office. Please take time to read the additional information below regarding the use of these materials. </a:t>
            </a:r>
            <a:endParaRPr lang="en-US" sz="1200" dirty="0">
              <a:latin typeface="Arial" panose="020B0604020202020204" pitchFamily="34" charset="0"/>
              <a:ea typeface="Calibri" panose="020F0502020204030204" pitchFamily="34" charset="0"/>
              <a:cs typeface="Arial" panose="020B0604020202020204" pitchFamily="34" charset="0"/>
            </a:endParaRPr>
          </a:p>
          <a:p>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b="1" u="sng" dirty="0">
                <a:solidFill>
                  <a:srgbClr val="44546A"/>
                </a:solidFill>
                <a:latin typeface="Arial" panose="020B0604020202020204" pitchFamily="34" charset="0"/>
                <a:ea typeface="Calibri" panose="020F0502020204030204" pitchFamily="34" charset="0"/>
                <a:cs typeface="Arial" panose="020B0604020202020204" pitchFamily="34" charset="0"/>
              </a:rPr>
              <a:t>THE PURPOSE OF THE MOMENTUM PROGRAM </a:t>
            </a: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As a RE/MAX Affiliate, you’re a member of the most professional, most productive real estate network in the world.</a:t>
            </a: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There are many decisions you must make each and every day to run a successful business. The Momentum program provides basic information to help you. Please note: The Momentum program and materials are designed as a resource to reference. </a:t>
            </a: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The suggestions made within are not mandatory.</a:t>
            </a:r>
          </a:p>
          <a:p>
            <a:pPr>
              <a:lnSpc>
                <a:spcPts val="1205"/>
              </a:lnSpc>
            </a:pP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ts val="1205"/>
              </a:lnSpc>
            </a:pPr>
            <a:r>
              <a:rPr lang="en-US" sz="1200" b="1" u="sng" dirty="0">
                <a:solidFill>
                  <a:srgbClr val="44546A"/>
                </a:solidFill>
                <a:latin typeface="Arial" panose="020B0604020202020204" pitchFamily="34" charset="0"/>
                <a:ea typeface="Calibri" panose="020F0502020204030204" pitchFamily="34" charset="0"/>
                <a:cs typeface="Arial" panose="020B0604020202020204" pitchFamily="34" charset="0"/>
              </a:rPr>
              <a:t>FOR ILLUSTRATION ONLY </a:t>
            </a: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Certain sections of the Momentum materials illustrate how making changes to numbers, such as for costs and expenses, can ﬁnancially impact an agent’s business. These sections are meant to be illustrations only and are not intended to be an exhaustive list of costs that may impact your business or to be speciﬁc to your situation. RE/MAX, LLC makes no promises, representations or guarantees of any kind about the success or proﬁtability of your operations.</a:t>
            </a:r>
          </a:p>
          <a:p>
            <a:pPr>
              <a:lnSpc>
                <a:spcPts val="1205"/>
              </a:lnSpc>
            </a:pP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ts val="1205"/>
              </a:lnSpc>
            </a:pPr>
            <a:r>
              <a:rPr lang="en-US" sz="1200" b="1" u="sng" dirty="0">
                <a:solidFill>
                  <a:srgbClr val="44546A"/>
                </a:solidFill>
                <a:latin typeface="Arial" panose="020B0604020202020204" pitchFamily="34" charset="0"/>
                <a:ea typeface="Calibri" panose="020F0502020204030204" pitchFamily="34" charset="0"/>
                <a:cs typeface="Arial" panose="020B0604020202020204" pitchFamily="34" charset="0"/>
              </a:rPr>
              <a:t>CONFIDENTIALITY AND RESTRICTIONS ON USE </a:t>
            </a: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Momentum materials, including the attached files, are for use by RE/MAX Affiliates only. Momentum materials, including the attached files, are the confidential property of RE/MAX, LLC. Any possession is considered to be a loan of assets and trade secrets, and the materials must be returned to RE/MAX, LLC should recipient’s association with RE/MAX terminate. </a:t>
            </a: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b="1" dirty="0">
                <a:solidFill>
                  <a:srgbClr val="44546A"/>
                </a:solidFill>
                <a:latin typeface="Arial" panose="020B0604020202020204" pitchFamily="34" charset="0"/>
                <a:ea typeface="Calibri" panose="020F0502020204030204" pitchFamily="34"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b="1" u="sng" dirty="0">
                <a:solidFill>
                  <a:srgbClr val="44546A"/>
                </a:solidFill>
                <a:latin typeface="Arial" panose="020B0604020202020204" pitchFamily="34" charset="0"/>
                <a:ea typeface="Calibri" panose="020F0502020204030204" pitchFamily="34" charset="0"/>
                <a:cs typeface="Arial" panose="020B0604020202020204" pitchFamily="34" charset="0"/>
              </a:rPr>
              <a:t>TRADEMARKS AND REGULATIONS </a:t>
            </a: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In communicating your affiliation with RE/MAX in person, online or through promotional materials, please reference the RE/MAX Brand Identity: Trademark and Graphics Standards guide to ensure proper use of the RE/MAX name and marks.</a:t>
            </a:r>
          </a:p>
          <a:p>
            <a:pPr>
              <a:lnSpc>
                <a:spcPts val="1205"/>
              </a:lnSpc>
            </a:pPr>
            <a:endParaRPr lang="en-US" sz="1200" dirty="0">
              <a:solidFill>
                <a:srgbClr val="44546A"/>
              </a:solidFill>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Whenever you engage in telemarketing (including marketing via text messaging) or e-mail marketing, ensure that your marketing complies with all applicable federal, state and provincial laws and regulations, including the CAN-SPAM Act, the Telephone Consumer Protection Act, and the Telemarketing Sales Rule. RE/MAX Affiliates are not permitted to use the RE/MAX marks in connection with any of the following marketing methods:  pre-recorded telemarketing messages, auto-dialed telemarketing calls or auto-dialed marketing texts to mobile devices, or unsolicited marketing facsimiles.  Moreover, other forms of manually dialed telemarketing calls and the use of marketing emails must also comply with federal and state laws if the RE/MAX marks are in use.</a:t>
            </a: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When cold calling, be aware of the requirements of the national (and, if applicable, state) Do Not Call Registry before placing calls. Additionally, be aware of federal and state laws regarding calling consumers before 8 a.m. or after 9 p.m. </a:t>
            </a:r>
          </a:p>
          <a:p>
            <a:pPr>
              <a:lnSpc>
                <a:spcPts val="1205"/>
              </a:lnSpc>
            </a:pP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ts val="1205"/>
              </a:lnSpc>
            </a:pPr>
            <a:r>
              <a:rPr lang="en-US" sz="1200" dirty="0">
                <a:solidFill>
                  <a:srgbClr val="44546A"/>
                </a:solidFill>
                <a:latin typeface="Arial" panose="020B0604020202020204" pitchFamily="34" charset="0"/>
                <a:ea typeface="Calibri" panose="020F0502020204030204" pitchFamily="34" charset="0"/>
                <a:cs typeface="Arial" panose="020B0604020202020204" pitchFamily="34" charset="0"/>
              </a:rPr>
              <a:t>RE/MAX offices are independently owned and operated. </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02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F7AC8-00CE-45FA-AFDA-0630BA9E0C8D}"/>
              </a:ext>
            </a:extLst>
          </p:cNvPr>
          <p:cNvSpPr txBox="1"/>
          <p:nvPr/>
        </p:nvSpPr>
        <p:spPr>
          <a:xfrm>
            <a:off x="372208" y="364457"/>
            <a:ext cx="11447583" cy="707886"/>
          </a:xfrm>
          <a:prstGeom prst="rect">
            <a:avLst/>
          </a:prstGeom>
          <a:noFill/>
        </p:spPr>
        <p:txBody>
          <a:bodyPr wrap="square" rtlCol="0">
            <a:spAutoFit/>
          </a:bodyPr>
          <a:lstStyle/>
          <a:p>
            <a:pPr algn="ctr"/>
            <a:r>
              <a:rPr lang="en-US" sz="4000" b="1" dirty="0">
                <a:solidFill>
                  <a:srgbClr val="0A387A"/>
                </a:solidFill>
              </a:rPr>
              <a:t>BUILDING YOUR PERSONAL BRAND</a:t>
            </a:r>
          </a:p>
        </p:txBody>
      </p:sp>
      <p:grpSp>
        <p:nvGrpSpPr>
          <p:cNvPr id="15" name="Group 14">
            <a:extLst>
              <a:ext uri="{FF2B5EF4-FFF2-40B4-BE49-F238E27FC236}">
                <a16:creationId xmlns:a16="http://schemas.microsoft.com/office/drawing/2014/main" id="{FC1179E0-4267-4A8D-834E-AF8AEA99C569}"/>
              </a:ext>
            </a:extLst>
          </p:cNvPr>
          <p:cNvGrpSpPr/>
          <p:nvPr/>
        </p:nvGrpSpPr>
        <p:grpSpPr>
          <a:xfrm>
            <a:off x="995824" y="2385780"/>
            <a:ext cx="10525615" cy="3399877"/>
            <a:chOff x="1660843" y="1837141"/>
            <a:chExt cx="8929572" cy="2485477"/>
          </a:xfrm>
        </p:grpSpPr>
        <p:sp>
          <p:nvSpPr>
            <p:cNvPr id="3" name="TextBox 2">
              <a:extLst>
                <a:ext uri="{FF2B5EF4-FFF2-40B4-BE49-F238E27FC236}">
                  <a16:creationId xmlns:a16="http://schemas.microsoft.com/office/drawing/2014/main" id="{0A343E99-5269-4D33-AD18-A5A11B1F3541}"/>
                </a:ext>
              </a:extLst>
            </p:cNvPr>
            <p:cNvSpPr txBox="1"/>
            <p:nvPr/>
          </p:nvSpPr>
          <p:spPr>
            <a:xfrm>
              <a:off x="2351174" y="2382322"/>
              <a:ext cx="7547956" cy="1814998"/>
            </a:xfrm>
            <a:prstGeom prst="rect">
              <a:avLst/>
            </a:prstGeom>
            <a:noFill/>
          </p:spPr>
          <p:txBody>
            <a:bodyPr wrap="square" rtlCol="0">
              <a:spAutoFit/>
            </a:bodyPr>
            <a:lstStyle/>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sz="2400" dirty="0">
                  <a:solidFill>
                    <a:srgbClr val="231F20"/>
                  </a:solidFill>
                  <a:latin typeface="Gotham Book" pitchFamily="50" charset="0"/>
                  <a:ea typeface="Calibri" panose="020F0502020204030204" pitchFamily="34" charset="0"/>
                  <a:cs typeface="Times New Roman" panose="02020603050405020304" pitchFamily="18" charset="0"/>
                </a:rPr>
                <a:t>Must be an authentic manifestation of who you are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sz="2400" dirty="0">
                  <a:solidFill>
                    <a:srgbClr val="231F20"/>
                  </a:solidFill>
                  <a:latin typeface="Gotham Book" pitchFamily="50" charset="0"/>
                  <a:ea typeface="Calibri" panose="020F0502020204030204" pitchFamily="34" charset="0"/>
                  <a:cs typeface="Times New Roman" panose="02020603050405020304" pitchFamily="18" charset="0"/>
                </a:rPr>
                <a:t>Must be a reflection of what you do (services you provide, examples of your expertise and knowledge)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sz="2400" dirty="0">
                  <a:solidFill>
                    <a:srgbClr val="231F20"/>
                  </a:solidFill>
                  <a:latin typeface="Gotham Book" pitchFamily="50" charset="0"/>
                  <a:ea typeface="Calibri" panose="020F0502020204030204" pitchFamily="34" charset="0"/>
                  <a:cs typeface="Times New Roman" panose="02020603050405020304" pitchFamily="18" charset="0"/>
                </a:rPr>
                <a:t>Must amplify what you believe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sz="2400" dirty="0">
                  <a:solidFill>
                    <a:srgbClr val="231F20"/>
                  </a:solidFill>
                  <a:latin typeface="Gotham Book" pitchFamily="50" charset="0"/>
                  <a:ea typeface="Calibri" panose="020F0502020204030204" pitchFamily="34" charset="0"/>
                  <a:cs typeface="Times New Roman" panose="02020603050405020304" pitchFamily="18" charset="0"/>
                </a:rPr>
                <a:t>Must be a thoughtful display of your ideals (personality, values, and beliefs)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98778BF1-2392-401A-9830-B506CEAD231E}"/>
                </a:ext>
              </a:extLst>
            </p:cNvPr>
            <p:cNvGrpSpPr/>
            <p:nvPr/>
          </p:nvGrpSpPr>
          <p:grpSpPr>
            <a:xfrm>
              <a:off x="1660843" y="1837141"/>
              <a:ext cx="8929572" cy="2485477"/>
              <a:chOff x="0" y="45720"/>
              <a:chExt cx="5944235" cy="1592475"/>
            </a:xfrm>
          </p:grpSpPr>
          <p:sp>
            <p:nvSpPr>
              <p:cNvPr id="10" name="Freeform 3">
                <a:extLst>
                  <a:ext uri="{FF2B5EF4-FFF2-40B4-BE49-F238E27FC236}">
                    <a16:creationId xmlns:a16="http://schemas.microsoft.com/office/drawing/2014/main" id="{A25D03E6-CDB0-4094-BA68-C6E836A84DF2}"/>
                  </a:ext>
                </a:extLst>
              </p:cNvPr>
              <p:cNvSpPr>
                <a:spLocks/>
              </p:cNvSpPr>
              <p:nvPr/>
            </p:nvSpPr>
            <p:spPr bwMode="auto">
              <a:xfrm>
                <a:off x="0" y="205679"/>
                <a:ext cx="5943600" cy="1432516"/>
              </a:xfrm>
              <a:custGeom>
                <a:avLst/>
                <a:gdLst>
                  <a:gd name="T0" fmla="+- 0 1800 1450"/>
                  <a:gd name="T1" fmla="*/ T0 w 9340"/>
                  <a:gd name="T2" fmla="+- 0 263 263"/>
                  <a:gd name="T3" fmla="*/ 263 h 4660"/>
                  <a:gd name="T4" fmla="+- 0 1703 1450"/>
                  <a:gd name="T5" fmla="*/ T4 w 9340"/>
                  <a:gd name="T6" fmla="+- 0 277 263"/>
                  <a:gd name="T7" fmla="*/ 277 h 4660"/>
                  <a:gd name="T8" fmla="+- 0 1591 1450"/>
                  <a:gd name="T9" fmla="*/ T8 w 9340"/>
                  <a:gd name="T10" fmla="+- 0 325 263"/>
                  <a:gd name="T11" fmla="*/ 325 h 4660"/>
                  <a:gd name="T12" fmla="+- 0 1538 1450"/>
                  <a:gd name="T13" fmla="*/ T12 w 9340"/>
                  <a:gd name="T14" fmla="+- 0 369 263"/>
                  <a:gd name="T15" fmla="*/ 369 h 4660"/>
                  <a:gd name="T16" fmla="+- 0 1493 1450"/>
                  <a:gd name="T17" fmla="*/ T16 w 9340"/>
                  <a:gd name="T18" fmla="+- 0 430 263"/>
                  <a:gd name="T19" fmla="*/ 430 h 4660"/>
                  <a:gd name="T20" fmla="+- 0 1462 1450"/>
                  <a:gd name="T21" fmla="*/ T20 w 9340"/>
                  <a:gd name="T22" fmla="+- 0 510 263"/>
                  <a:gd name="T23" fmla="*/ 510 h 4660"/>
                  <a:gd name="T24" fmla="+- 0 1450 1450"/>
                  <a:gd name="T25" fmla="*/ T24 w 9340"/>
                  <a:gd name="T26" fmla="+- 0 613 263"/>
                  <a:gd name="T27" fmla="*/ 613 h 4660"/>
                  <a:gd name="T28" fmla="+- 0 1450 1450"/>
                  <a:gd name="T29" fmla="*/ T28 w 9340"/>
                  <a:gd name="T30" fmla="+- 0 4573 263"/>
                  <a:gd name="T31" fmla="*/ 4573 h 4660"/>
                  <a:gd name="T32" fmla="+- 0 1464 1450"/>
                  <a:gd name="T33" fmla="*/ T32 w 9340"/>
                  <a:gd name="T34" fmla="+- 0 4670 263"/>
                  <a:gd name="T35" fmla="*/ 4670 h 4660"/>
                  <a:gd name="T36" fmla="+- 0 1512 1450"/>
                  <a:gd name="T37" fmla="*/ T36 w 9340"/>
                  <a:gd name="T38" fmla="+- 0 4782 263"/>
                  <a:gd name="T39" fmla="*/ 4782 h 4660"/>
                  <a:gd name="T40" fmla="+- 0 1556 1450"/>
                  <a:gd name="T41" fmla="*/ T40 w 9340"/>
                  <a:gd name="T42" fmla="+- 0 4836 263"/>
                  <a:gd name="T43" fmla="*/ 4836 h 4660"/>
                  <a:gd name="T44" fmla="+- 0 1616 1450"/>
                  <a:gd name="T45" fmla="*/ T44 w 9340"/>
                  <a:gd name="T46" fmla="+- 0 4881 263"/>
                  <a:gd name="T47" fmla="*/ 4881 h 4660"/>
                  <a:gd name="T48" fmla="+- 0 1697 1450"/>
                  <a:gd name="T49" fmla="*/ T48 w 9340"/>
                  <a:gd name="T50" fmla="+- 0 4912 263"/>
                  <a:gd name="T51" fmla="*/ 4912 h 4660"/>
                  <a:gd name="T52" fmla="+- 0 1800 1450"/>
                  <a:gd name="T53" fmla="*/ T52 w 9340"/>
                  <a:gd name="T54" fmla="+- 0 4923 263"/>
                  <a:gd name="T55" fmla="*/ 4923 h 4660"/>
                  <a:gd name="T56" fmla="+- 0 10440 1450"/>
                  <a:gd name="T57" fmla="*/ T56 w 9340"/>
                  <a:gd name="T58" fmla="+- 0 4923 263"/>
                  <a:gd name="T59" fmla="*/ 4923 h 4660"/>
                  <a:gd name="T60" fmla="+- 0 10537 1450"/>
                  <a:gd name="T61" fmla="*/ T60 w 9340"/>
                  <a:gd name="T62" fmla="+- 0 4909 263"/>
                  <a:gd name="T63" fmla="*/ 4909 h 4660"/>
                  <a:gd name="T64" fmla="+- 0 10649 1450"/>
                  <a:gd name="T65" fmla="*/ T64 w 9340"/>
                  <a:gd name="T66" fmla="+- 0 4861 263"/>
                  <a:gd name="T67" fmla="*/ 4861 h 4660"/>
                  <a:gd name="T68" fmla="+- 0 10702 1450"/>
                  <a:gd name="T69" fmla="*/ T68 w 9340"/>
                  <a:gd name="T70" fmla="+- 0 4818 263"/>
                  <a:gd name="T71" fmla="*/ 4818 h 4660"/>
                  <a:gd name="T72" fmla="+- 0 10747 1450"/>
                  <a:gd name="T73" fmla="*/ T72 w 9340"/>
                  <a:gd name="T74" fmla="+- 0 4757 263"/>
                  <a:gd name="T75" fmla="*/ 4757 h 4660"/>
                  <a:gd name="T76" fmla="+- 0 10778 1450"/>
                  <a:gd name="T77" fmla="*/ T76 w 9340"/>
                  <a:gd name="T78" fmla="+- 0 4676 263"/>
                  <a:gd name="T79" fmla="*/ 4676 h 4660"/>
                  <a:gd name="T80" fmla="+- 0 10790 1450"/>
                  <a:gd name="T81" fmla="*/ T80 w 9340"/>
                  <a:gd name="T82" fmla="+- 0 4573 263"/>
                  <a:gd name="T83" fmla="*/ 4573 h 4660"/>
                  <a:gd name="T84" fmla="+- 0 10790 1450"/>
                  <a:gd name="T85" fmla="*/ T84 w 9340"/>
                  <a:gd name="T86" fmla="+- 0 613 263"/>
                  <a:gd name="T87" fmla="*/ 613 h 4660"/>
                  <a:gd name="T88" fmla="+- 0 10776 1450"/>
                  <a:gd name="T89" fmla="*/ T88 w 9340"/>
                  <a:gd name="T90" fmla="+- 0 516 263"/>
                  <a:gd name="T91" fmla="*/ 516 h 4660"/>
                  <a:gd name="T92" fmla="+- 0 10728 1450"/>
                  <a:gd name="T93" fmla="*/ T92 w 9340"/>
                  <a:gd name="T94" fmla="+- 0 405 263"/>
                  <a:gd name="T95" fmla="*/ 405 h 4660"/>
                  <a:gd name="T96" fmla="+- 0 10684 1450"/>
                  <a:gd name="T97" fmla="*/ T96 w 9340"/>
                  <a:gd name="T98" fmla="+- 0 351 263"/>
                  <a:gd name="T99" fmla="*/ 351 h 4660"/>
                  <a:gd name="T100" fmla="+- 0 10624 1450"/>
                  <a:gd name="T101" fmla="*/ T100 w 9340"/>
                  <a:gd name="T102" fmla="+- 0 306 263"/>
                  <a:gd name="T103" fmla="*/ 306 h 4660"/>
                  <a:gd name="T104" fmla="+- 0 10543 1450"/>
                  <a:gd name="T105" fmla="*/ T104 w 9340"/>
                  <a:gd name="T106" fmla="+- 0 275 263"/>
                  <a:gd name="T107" fmla="*/ 275 h 4660"/>
                  <a:gd name="T108" fmla="+- 0 10440 1450"/>
                  <a:gd name="T109" fmla="*/ T108 w 9340"/>
                  <a:gd name="T110" fmla="+- 0 263 263"/>
                  <a:gd name="T111" fmla="*/ 263 h 4660"/>
                  <a:gd name="T112" fmla="+- 0 1800 1450"/>
                  <a:gd name="T113" fmla="*/ T112 w 9340"/>
                  <a:gd name="T114" fmla="+- 0 263 263"/>
                  <a:gd name="T115" fmla="*/ 263 h 46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9340" h="4660">
                    <a:moveTo>
                      <a:pt x="350" y="0"/>
                    </a:moveTo>
                    <a:lnTo>
                      <a:pt x="253" y="14"/>
                    </a:lnTo>
                    <a:lnTo>
                      <a:pt x="141" y="62"/>
                    </a:lnTo>
                    <a:lnTo>
                      <a:pt x="88" y="106"/>
                    </a:lnTo>
                    <a:lnTo>
                      <a:pt x="43" y="167"/>
                    </a:lnTo>
                    <a:lnTo>
                      <a:pt x="12" y="247"/>
                    </a:lnTo>
                    <a:lnTo>
                      <a:pt x="0" y="350"/>
                    </a:lnTo>
                    <a:lnTo>
                      <a:pt x="0" y="4310"/>
                    </a:lnTo>
                    <a:lnTo>
                      <a:pt x="14" y="4407"/>
                    </a:lnTo>
                    <a:lnTo>
                      <a:pt x="62" y="4519"/>
                    </a:lnTo>
                    <a:lnTo>
                      <a:pt x="106" y="4573"/>
                    </a:lnTo>
                    <a:lnTo>
                      <a:pt x="166" y="4618"/>
                    </a:lnTo>
                    <a:lnTo>
                      <a:pt x="247" y="4649"/>
                    </a:lnTo>
                    <a:lnTo>
                      <a:pt x="350" y="4660"/>
                    </a:lnTo>
                    <a:lnTo>
                      <a:pt x="8990" y="4660"/>
                    </a:lnTo>
                    <a:lnTo>
                      <a:pt x="9087" y="4646"/>
                    </a:lnTo>
                    <a:lnTo>
                      <a:pt x="9199" y="4598"/>
                    </a:lnTo>
                    <a:lnTo>
                      <a:pt x="9252" y="4555"/>
                    </a:lnTo>
                    <a:lnTo>
                      <a:pt x="9297" y="4494"/>
                    </a:lnTo>
                    <a:lnTo>
                      <a:pt x="9328" y="4413"/>
                    </a:lnTo>
                    <a:lnTo>
                      <a:pt x="9340" y="4310"/>
                    </a:lnTo>
                    <a:lnTo>
                      <a:pt x="9340" y="350"/>
                    </a:lnTo>
                    <a:lnTo>
                      <a:pt x="9326" y="253"/>
                    </a:lnTo>
                    <a:lnTo>
                      <a:pt x="9278" y="142"/>
                    </a:lnTo>
                    <a:lnTo>
                      <a:pt x="9234" y="88"/>
                    </a:lnTo>
                    <a:lnTo>
                      <a:pt x="9174" y="43"/>
                    </a:lnTo>
                    <a:lnTo>
                      <a:pt x="9093" y="12"/>
                    </a:lnTo>
                    <a:lnTo>
                      <a:pt x="8990" y="0"/>
                    </a:lnTo>
                    <a:lnTo>
                      <a:pt x="350" y="0"/>
                    </a:lnTo>
                    <a:close/>
                  </a:path>
                </a:pathLst>
              </a:custGeom>
              <a:noFill/>
              <a:ln w="12700">
                <a:solidFill>
                  <a:srgbClr val="0054A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Text Box 505">
                <a:extLst>
                  <a:ext uri="{FF2B5EF4-FFF2-40B4-BE49-F238E27FC236}">
                    <a16:creationId xmlns:a16="http://schemas.microsoft.com/office/drawing/2014/main" id="{891314CE-0FAD-485C-951B-AAD557C73962}"/>
                  </a:ext>
                </a:extLst>
              </p:cNvPr>
              <p:cNvSpPr txBox="1"/>
              <p:nvPr/>
            </p:nvSpPr>
            <p:spPr>
              <a:xfrm>
                <a:off x="0" y="45720"/>
                <a:ext cx="5944235" cy="263640"/>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Museo Sans Rounded 900" panose="02000000000000000000" pitchFamily="50" charset="0"/>
                    <a:ea typeface="Calibri" panose="020F0502020204030204" pitchFamily="34" charset="0"/>
                    <a:cs typeface="Times New Roman" panose="02020603050405020304" pitchFamily="18" charset="0"/>
                  </a:rPr>
                  <a:t>THE “MUST-HAVES” OF CREATING A PERSONAL BRAND</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19786536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F7AC8-00CE-45FA-AFDA-0630BA9E0C8D}"/>
              </a:ext>
            </a:extLst>
          </p:cNvPr>
          <p:cNvSpPr txBox="1"/>
          <p:nvPr/>
        </p:nvSpPr>
        <p:spPr>
          <a:xfrm>
            <a:off x="372206" y="975236"/>
            <a:ext cx="11447583" cy="707886"/>
          </a:xfrm>
          <a:prstGeom prst="rect">
            <a:avLst/>
          </a:prstGeom>
          <a:noFill/>
        </p:spPr>
        <p:txBody>
          <a:bodyPr wrap="square" rtlCol="0">
            <a:spAutoFit/>
          </a:bodyPr>
          <a:lstStyle/>
          <a:p>
            <a:pPr algn="ctr"/>
            <a:r>
              <a:rPr lang="en-US" sz="4000" b="1" dirty="0">
                <a:solidFill>
                  <a:srgbClr val="0A387A"/>
                </a:solidFill>
              </a:rPr>
              <a:t>BUILDING YOUR PERSONAL BRAND</a:t>
            </a:r>
          </a:p>
        </p:txBody>
      </p:sp>
      <p:grpSp>
        <p:nvGrpSpPr>
          <p:cNvPr id="12" name="Group 11">
            <a:extLst>
              <a:ext uri="{FF2B5EF4-FFF2-40B4-BE49-F238E27FC236}">
                <a16:creationId xmlns:a16="http://schemas.microsoft.com/office/drawing/2014/main" id="{0CB1E278-2509-476A-BDCF-881F4EA609D8}"/>
              </a:ext>
            </a:extLst>
          </p:cNvPr>
          <p:cNvGrpSpPr/>
          <p:nvPr/>
        </p:nvGrpSpPr>
        <p:grpSpPr>
          <a:xfrm>
            <a:off x="31019" y="4808952"/>
            <a:ext cx="12191997" cy="1130696"/>
            <a:chOff x="-3124198" y="-2613412"/>
            <a:chExt cx="12191997" cy="1130696"/>
          </a:xfrm>
        </p:grpSpPr>
        <p:sp>
          <p:nvSpPr>
            <p:cNvPr id="13" name="Text Box 2">
              <a:extLst>
                <a:ext uri="{FF2B5EF4-FFF2-40B4-BE49-F238E27FC236}">
                  <a16:creationId xmlns:a16="http://schemas.microsoft.com/office/drawing/2014/main" id="{4BE7534E-EA0F-4FF2-930D-3A970BD039DB}"/>
                </a:ext>
              </a:extLst>
            </p:cNvPr>
            <p:cNvSpPr txBox="1">
              <a:spLocks noChangeArrowheads="1"/>
            </p:cNvSpPr>
            <p:nvPr/>
          </p:nvSpPr>
          <p:spPr bwMode="auto">
            <a:xfrm>
              <a:off x="-3124198" y="-2587616"/>
              <a:ext cx="2682240" cy="11049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200" dirty="0">
                  <a:solidFill>
                    <a:srgbClr val="000000"/>
                  </a:solidFill>
                  <a:effectLst/>
                  <a:latin typeface="Gotham Bold" pitchFamily="50" charset="0"/>
                  <a:ea typeface="Calibri" panose="020F0502020204030204" pitchFamily="34" charset="0"/>
                  <a:cs typeface="Times New Roman" panose="02020603050405020304" pitchFamily="18" charset="0"/>
                </a:rPr>
                <a:t>What 1 word would you 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solidFill>
                    <a:srgbClr val="000000"/>
                  </a:solidFill>
                  <a:effectLst/>
                  <a:latin typeface="Gotham Bold" pitchFamily="50" charset="0"/>
                  <a:ea typeface="Calibri" panose="020F0502020204030204" pitchFamily="34" charset="0"/>
                  <a:cs typeface="Times New Roman" panose="02020603050405020304" pitchFamily="18" charset="0"/>
                </a:rPr>
                <a:t>to describe yourself?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15127722-5F4A-4204-BF9B-2CB13E120254}"/>
                </a:ext>
              </a:extLst>
            </p:cNvPr>
            <p:cNvSpPr txBox="1">
              <a:spLocks noChangeArrowheads="1"/>
            </p:cNvSpPr>
            <p:nvPr/>
          </p:nvSpPr>
          <p:spPr bwMode="auto">
            <a:xfrm>
              <a:off x="6385559" y="-2613412"/>
              <a:ext cx="2682240" cy="11049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200" dirty="0">
                  <a:solidFill>
                    <a:srgbClr val="000000"/>
                  </a:solidFill>
                  <a:effectLst/>
                  <a:latin typeface="Gotham Bold" pitchFamily="50" charset="0"/>
                  <a:ea typeface="Calibri" panose="020F0502020204030204" pitchFamily="34" charset="0"/>
                  <a:cs typeface="Times New Roman" panose="02020603050405020304" pitchFamily="18" charset="0"/>
                </a:rPr>
                <a:t>What 1 word would others 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solidFill>
                    <a:srgbClr val="000000"/>
                  </a:solidFill>
                  <a:effectLst/>
                  <a:latin typeface="Gotham Bold" pitchFamily="50" charset="0"/>
                  <a:ea typeface="Calibri" panose="020F0502020204030204" pitchFamily="34" charset="0"/>
                  <a:cs typeface="Times New Roman" panose="02020603050405020304" pitchFamily="18" charset="0"/>
                </a:rPr>
                <a:t>to describe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349BFB7D-129F-44CC-ACD2-5626BA35E2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240" y="1987789"/>
            <a:ext cx="6889557" cy="3647192"/>
          </a:xfrm>
          <a:prstGeom prst="rect">
            <a:avLst/>
          </a:prstGeom>
          <a:noFill/>
        </p:spPr>
      </p:pic>
    </p:spTree>
    <p:extLst>
      <p:ext uri="{BB962C8B-B14F-4D97-AF65-F5344CB8AC3E}">
        <p14:creationId xmlns:p14="http://schemas.microsoft.com/office/powerpoint/2010/main" val="342416601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36B9F-D1E3-4EAC-9904-CF235C27D542}"/>
              </a:ext>
            </a:extLst>
          </p:cNvPr>
          <p:cNvSpPr txBox="1"/>
          <p:nvPr/>
        </p:nvSpPr>
        <p:spPr>
          <a:xfrm>
            <a:off x="372208" y="297955"/>
            <a:ext cx="11447583" cy="707886"/>
          </a:xfrm>
          <a:prstGeom prst="rect">
            <a:avLst/>
          </a:prstGeom>
          <a:noFill/>
        </p:spPr>
        <p:txBody>
          <a:bodyPr wrap="square" rtlCol="0">
            <a:spAutoFit/>
          </a:bodyPr>
          <a:lstStyle/>
          <a:p>
            <a:pPr algn="ctr"/>
            <a:r>
              <a:rPr lang="en-US" sz="4000" b="1" dirty="0">
                <a:solidFill>
                  <a:srgbClr val="0A387A"/>
                </a:solidFill>
              </a:rPr>
              <a:t>YOUR PERSONAL BRAND STORY</a:t>
            </a:r>
          </a:p>
        </p:txBody>
      </p:sp>
      <p:sp>
        <p:nvSpPr>
          <p:cNvPr id="3" name="TextBox 2">
            <a:extLst>
              <a:ext uri="{FF2B5EF4-FFF2-40B4-BE49-F238E27FC236}">
                <a16:creationId xmlns:a16="http://schemas.microsoft.com/office/drawing/2014/main" id="{F573BF9B-9C1F-4EBE-9293-86509B7DA7FC}"/>
              </a:ext>
            </a:extLst>
          </p:cNvPr>
          <p:cNvSpPr txBox="1"/>
          <p:nvPr/>
        </p:nvSpPr>
        <p:spPr>
          <a:xfrm>
            <a:off x="1341119" y="2028306"/>
            <a:ext cx="9509760" cy="4354205"/>
          </a:xfrm>
          <a:prstGeom prst="rect">
            <a:avLst/>
          </a:prstGeom>
          <a:noFill/>
        </p:spPr>
        <p:txBody>
          <a:bodyPr wrap="square" rtlCol="0">
            <a:spAutoFit/>
          </a:bodyPr>
          <a:lstStyle/>
          <a:p>
            <a:pPr marL="73025" marR="0" algn="ctr">
              <a:lnSpc>
                <a:spcPct val="107000"/>
              </a:lnSpc>
              <a:spcBef>
                <a:spcPts val="0"/>
              </a:spcBef>
              <a:spcAft>
                <a:spcPts val="0"/>
              </a:spcAft>
            </a:pPr>
            <a:r>
              <a:rPr lang="en-US" sz="28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An important element to your personal brand,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8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is the story you’re telling.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8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The “Golden Rule” of video messaging is to </a:t>
            </a:r>
          </a:p>
          <a:p>
            <a:pPr marL="73025" marR="0" algn="ctr">
              <a:lnSpc>
                <a:spcPct val="107000"/>
              </a:lnSpc>
              <a:spcBef>
                <a:spcPts val="0"/>
              </a:spcBef>
              <a:spcAft>
                <a:spcPts val="0"/>
              </a:spcAft>
            </a:pPr>
            <a:r>
              <a:rPr lang="en-US" sz="2800" u="sng"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BE A STORYTELLER</a:t>
            </a:r>
            <a:r>
              <a:rPr lang="en-US" sz="28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800" dirty="0">
                <a:effectLst/>
                <a:latin typeface="Gotham Book" pitchFamily="50"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400" dirty="0">
                <a:latin typeface="Gotham Book" pitchFamily="50" charset="0"/>
                <a:ea typeface="Calibri" panose="020F0502020204030204" pitchFamily="34" charset="0"/>
                <a:cs typeface="Times New Roman" panose="02020603050405020304" pitchFamily="18" charset="0"/>
              </a:rPr>
              <a:t>Your story is the </a:t>
            </a:r>
            <a:r>
              <a:rPr lang="en-US" sz="2400" u="sng" dirty="0">
                <a:latin typeface="Gotham Bold" pitchFamily="50" charset="0"/>
                <a:ea typeface="Calibri" panose="020F0502020204030204" pitchFamily="34" charset="0"/>
                <a:cs typeface="Times New Roman" panose="02020603050405020304" pitchFamily="18" charset="0"/>
              </a:rPr>
              <a:t>purpose</a:t>
            </a:r>
            <a:r>
              <a:rPr lang="en-US" sz="2400" dirty="0">
                <a:latin typeface="Gotham Book" pitchFamily="50" charset="0"/>
                <a:ea typeface="Calibri" panose="020F0502020204030204" pitchFamily="34" charset="0"/>
                <a:cs typeface="Times New Roman" panose="02020603050405020304" pitchFamily="18" charset="0"/>
              </a:rPr>
              <a:t> of your brand in a narrative setting.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400" dirty="0">
                <a:latin typeface="Gotham Book" pitchFamily="50" charset="0"/>
                <a:ea typeface="Calibri" panose="020F0502020204030204" pitchFamily="34" charset="0"/>
                <a:cs typeface="Times New Roman" panose="02020603050405020304" pitchFamily="18" charset="0"/>
              </a:rPr>
              <a:t>The most important element to becoming a storyteller, is to create an </a:t>
            </a:r>
            <a:r>
              <a:rPr lang="en-US" sz="2400" u="sng" dirty="0">
                <a:latin typeface="Gotham Bold" pitchFamily="50" charset="0"/>
                <a:ea typeface="Calibri" panose="020F0502020204030204" pitchFamily="34" charset="0"/>
                <a:cs typeface="Times New Roman" panose="02020603050405020304" pitchFamily="18" charset="0"/>
              </a:rPr>
              <a:t>emotional connection</a:t>
            </a:r>
            <a:r>
              <a:rPr lang="en-US" sz="2400" dirty="0">
                <a:latin typeface="Gotham Book" pitchFamily="50" charset="0"/>
                <a:ea typeface="Calibri" panose="020F0502020204030204" pitchFamily="34" charset="0"/>
                <a:cs typeface="Times New Roman" panose="02020603050405020304" pitchFamily="18" charset="0"/>
              </a:rPr>
              <a:t> with your viewer.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400" dirty="0">
                <a:latin typeface="Gotham Book" pitchFamily="50" charset="0"/>
                <a:ea typeface="Calibri" panose="020F0502020204030204" pitchFamily="34" charset="0"/>
                <a:cs typeface="Times New Roman" panose="02020603050405020304" pitchFamily="18" charset="0"/>
              </a:rPr>
              <a:t>Remember: “the mind justifies what the heart decides!”.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400" dirty="0">
                <a:latin typeface="Gotham Book" pitchFamily="50" charset="0"/>
                <a:ea typeface="Calibri" panose="020F0502020204030204" pitchFamily="34" charset="0"/>
                <a:cs typeface="Times New Roman" panose="02020603050405020304" pitchFamily="18" charset="0"/>
              </a:rPr>
              <a:t>When narrating your story, </a:t>
            </a:r>
            <a:r>
              <a:rPr lang="en-US" sz="2400" u="sng" dirty="0">
                <a:latin typeface="Gotham Bold" pitchFamily="50" charset="0"/>
                <a:ea typeface="Calibri" panose="020F0502020204030204" pitchFamily="34" charset="0"/>
                <a:cs typeface="Times New Roman" panose="02020603050405020304" pitchFamily="18" charset="0"/>
              </a:rPr>
              <a:t>lead with emotion</a:t>
            </a:r>
            <a:r>
              <a:rPr lang="en-US" sz="2400" dirty="0">
                <a:latin typeface="Gotham Book" pitchFamily="50"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88249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8A40A76-A469-4696-8B71-D745E76FB17A}"/>
              </a:ext>
            </a:extLst>
          </p:cNvPr>
          <p:cNvGrpSpPr/>
          <p:nvPr/>
        </p:nvGrpSpPr>
        <p:grpSpPr>
          <a:xfrm>
            <a:off x="1512915" y="249382"/>
            <a:ext cx="1064029" cy="6018414"/>
            <a:chOff x="1512916" y="249382"/>
            <a:chExt cx="827116" cy="4109604"/>
          </a:xfrm>
        </p:grpSpPr>
        <p:sp>
          <p:nvSpPr>
            <p:cNvPr id="3" name="Text Box 49">
              <a:extLst>
                <a:ext uri="{FF2B5EF4-FFF2-40B4-BE49-F238E27FC236}">
                  <a16:creationId xmlns:a16="http://schemas.microsoft.com/office/drawing/2014/main" id="{6215C878-B9CB-491C-8933-310D4666458D}"/>
                </a:ext>
              </a:extLst>
            </p:cNvPr>
            <p:cNvSpPr txBox="1"/>
            <p:nvPr/>
          </p:nvSpPr>
          <p:spPr>
            <a:xfrm>
              <a:off x="1512916" y="249382"/>
              <a:ext cx="820882" cy="701386"/>
            </a:xfrm>
            <a:prstGeom prst="round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4000" dirty="0">
                  <a:solidFill>
                    <a:srgbClr val="FFFFFF"/>
                  </a:solidFill>
                  <a:effectLst/>
                  <a:latin typeface="Gotham Bold" pitchFamily="50" charset="0"/>
                  <a:ea typeface="Calibri" panose="020F0502020204030204" pitchFamily="34" charset="0"/>
                  <a:cs typeface="Times New Roman" panose="02020603050405020304" pitchFamily="18" charset="0"/>
                </a:rPr>
                <a: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49">
              <a:extLst>
                <a:ext uri="{FF2B5EF4-FFF2-40B4-BE49-F238E27FC236}">
                  <a16:creationId xmlns:a16="http://schemas.microsoft.com/office/drawing/2014/main" id="{1F694453-A843-457B-B1D8-F3E27CDAB0A1}"/>
                </a:ext>
              </a:extLst>
            </p:cNvPr>
            <p:cNvSpPr txBox="1"/>
            <p:nvPr/>
          </p:nvSpPr>
          <p:spPr>
            <a:xfrm>
              <a:off x="1519150" y="1100051"/>
              <a:ext cx="820882" cy="701386"/>
            </a:xfrm>
            <a:prstGeom prst="round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4000" dirty="0">
                  <a:solidFill>
                    <a:srgbClr val="FFFFFF"/>
                  </a:solidFill>
                  <a:latin typeface="Gotham Bold" pitchFamily="50" charset="0"/>
                  <a:ea typeface="Calibri" panose="020F0502020204030204" pitchFamily="34" charset="0"/>
                  <a:cs typeface="Times New Roman" panose="02020603050405020304" pitchFamily="18" charset="0"/>
                </a:rPr>
                <a:t>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9">
              <a:extLst>
                <a:ext uri="{FF2B5EF4-FFF2-40B4-BE49-F238E27FC236}">
                  <a16:creationId xmlns:a16="http://schemas.microsoft.com/office/drawing/2014/main" id="{AF4FE760-AE02-4EA8-8262-E57B544A681E}"/>
                </a:ext>
              </a:extLst>
            </p:cNvPr>
            <p:cNvSpPr txBox="1"/>
            <p:nvPr/>
          </p:nvSpPr>
          <p:spPr>
            <a:xfrm>
              <a:off x="1512916" y="1953491"/>
              <a:ext cx="820882" cy="701386"/>
            </a:xfrm>
            <a:prstGeom prst="round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4000" dirty="0">
                  <a:solidFill>
                    <a:srgbClr val="FFFFFF"/>
                  </a:solidFill>
                  <a:latin typeface="Gotham Bold" pitchFamily="50" charset="0"/>
                  <a:ea typeface="Calibri" panose="020F0502020204030204" pitchFamily="34" charset="0"/>
                  <a:cs typeface="Times New Roman" panose="02020603050405020304" pitchFamily="18" charset="0"/>
                </a:rPr>
                <a:t>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49">
              <a:extLst>
                <a:ext uri="{FF2B5EF4-FFF2-40B4-BE49-F238E27FC236}">
                  <a16:creationId xmlns:a16="http://schemas.microsoft.com/office/drawing/2014/main" id="{AA2CC331-DCF0-4A42-BAF4-31279FF4D0E6}"/>
                </a:ext>
              </a:extLst>
            </p:cNvPr>
            <p:cNvSpPr txBox="1"/>
            <p:nvPr/>
          </p:nvSpPr>
          <p:spPr>
            <a:xfrm>
              <a:off x="1512916" y="2806931"/>
              <a:ext cx="820882" cy="701386"/>
            </a:xfrm>
            <a:prstGeom prst="round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4000" dirty="0">
                  <a:solidFill>
                    <a:srgbClr val="FFFFFF"/>
                  </a:solidFill>
                  <a:latin typeface="Gotham Bold" pitchFamily="50" charset="0"/>
                  <a:ea typeface="Calibri" panose="020F0502020204030204" pitchFamily="34" charset="0"/>
                  <a:cs typeface="Times New Roman" panose="02020603050405020304" pitchFamily="18" charset="0"/>
                </a:rPr>
                <a:t>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49">
              <a:extLst>
                <a:ext uri="{FF2B5EF4-FFF2-40B4-BE49-F238E27FC236}">
                  <a16:creationId xmlns:a16="http://schemas.microsoft.com/office/drawing/2014/main" id="{3D834167-7B77-4045-A45E-7028C11377CE}"/>
                </a:ext>
              </a:extLst>
            </p:cNvPr>
            <p:cNvSpPr txBox="1"/>
            <p:nvPr/>
          </p:nvSpPr>
          <p:spPr>
            <a:xfrm>
              <a:off x="1512916" y="3657600"/>
              <a:ext cx="820882" cy="701386"/>
            </a:xfrm>
            <a:prstGeom prst="round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4000" dirty="0">
                  <a:solidFill>
                    <a:srgbClr val="FFFFFF"/>
                  </a:solidFill>
                  <a:effectLst/>
                  <a:latin typeface="Gotham Bold" pitchFamily="50" charset="0"/>
                  <a:ea typeface="Calibri" panose="020F0502020204030204" pitchFamily="34" charset="0"/>
                  <a:cs typeface="Times New Roman" panose="02020603050405020304" pitchFamily="18" charset="0"/>
                </a:rPr>
                <a: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TextBox 8">
            <a:extLst>
              <a:ext uri="{FF2B5EF4-FFF2-40B4-BE49-F238E27FC236}">
                <a16:creationId xmlns:a16="http://schemas.microsoft.com/office/drawing/2014/main" id="{CDE6A3DA-903F-4B08-8EE0-7810CBF1D165}"/>
              </a:ext>
            </a:extLst>
          </p:cNvPr>
          <p:cNvSpPr txBox="1"/>
          <p:nvPr/>
        </p:nvSpPr>
        <p:spPr>
          <a:xfrm>
            <a:off x="2576944" y="336590"/>
            <a:ext cx="9374279" cy="954107"/>
          </a:xfrm>
          <a:prstGeom prst="rect">
            <a:avLst/>
          </a:prstGeom>
          <a:noFill/>
        </p:spPr>
        <p:txBody>
          <a:bodyPr wrap="square" rtlCol="0">
            <a:spAutoFit/>
          </a:bodyPr>
          <a:lstStyle/>
          <a:p>
            <a:r>
              <a:rPr lang="en-US" sz="2000" b="1" u="sng" dirty="0">
                <a:solidFill>
                  <a:srgbClr val="FF0000"/>
                </a:solidFill>
                <a:latin typeface="Gotham Bold" pitchFamily="50" charset="0"/>
                <a:cs typeface="Gotham Bold" pitchFamily="50" charset="0"/>
              </a:rPr>
              <a:t>S</a:t>
            </a:r>
            <a:r>
              <a:rPr lang="en-US" sz="2000" u="sng" dirty="0">
                <a:solidFill>
                  <a:srgbClr val="FF0000"/>
                </a:solidFill>
                <a:latin typeface="Gotham Bold" pitchFamily="50" charset="0"/>
                <a:cs typeface="Gotham Bold" pitchFamily="50" charset="0"/>
              </a:rPr>
              <a:t>tand Out</a:t>
            </a:r>
          </a:p>
          <a:p>
            <a:pPr marL="285750" indent="-285750">
              <a:buFont typeface="Arial" panose="020B0604020202020204" pitchFamily="34" charset="0"/>
              <a:buChar char="•"/>
            </a:pPr>
            <a:r>
              <a:rPr lang="en-US" dirty="0">
                <a:latin typeface="Gotham Book" pitchFamily="50" charset="0"/>
                <a:cs typeface="Gotham Book" pitchFamily="50" charset="0"/>
              </a:rPr>
              <a:t>Identify why you are unique.</a:t>
            </a:r>
          </a:p>
          <a:p>
            <a:pPr marL="285750" indent="-285750">
              <a:buFont typeface="Arial" panose="020B0604020202020204" pitchFamily="34" charset="0"/>
              <a:buChar char="•"/>
            </a:pPr>
            <a:r>
              <a:rPr lang="en-US" dirty="0">
                <a:latin typeface="Gotham Book" pitchFamily="50" charset="0"/>
                <a:cs typeface="Gotham Book" pitchFamily="50" charset="0"/>
              </a:rPr>
              <a:t>What makes you different from other agents?</a:t>
            </a:r>
          </a:p>
        </p:txBody>
      </p:sp>
      <p:sp>
        <p:nvSpPr>
          <p:cNvPr id="10" name="TextBox 9">
            <a:extLst>
              <a:ext uri="{FF2B5EF4-FFF2-40B4-BE49-F238E27FC236}">
                <a16:creationId xmlns:a16="http://schemas.microsoft.com/office/drawing/2014/main" id="{3BC51E1B-0DA8-459B-BF2A-866A72919296}"/>
              </a:ext>
            </a:extLst>
          </p:cNvPr>
          <p:cNvSpPr txBox="1"/>
          <p:nvPr/>
        </p:nvSpPr>
        <p:spPr>
          <a:xfrm>
            <a:off x="2576944" y="1598999"/>
            <a:ext cx="9374279" cy="954107"/>
          </a:xfrm>
          <a:prstGeom prst="rect">
            <a:avLst/>
          </a:prstGeom>
          <a:noFill/>
        </p:spPr>
        <p:txBody>
          <a:bodyPr wrap="square" rtlCol="0">
            <a:spAutoFit/>
          </a:bodyPr>
          <a:lstStyle/>
          <a:p>
            <a:r>
              <a:rPr lang="en-US" sz="2000" b="1" u="sng" dirty="0">
                <a:solidFill>
                  <a:srgbClr val="FF0000"/>
                </a:solidFill>
                <a:latin typeface="Gotham Bold" pitchFamily="50" charset="0"/>
                <a:cs typeface="Gotham Bold" pitchFamily="50" charset="0"/>
              </a:rPr>
              <a:t>The Expert</a:t>
            </a:r>
            <a:endParaRPr lang="en-US" sz="2000" u="sng" dirty="0">
              <a:solidFill>
                <a:srgbClr val="FF0000"/>
              </a:solidFill>
              <a:latin typeface="Gotham Bold" pitchFamily="50" charset="0"/>
              <a:cs typeface="Gotham Bold" pitchFamily="50" charset="0"/>
            </a:endParaRPr>
          </a:p>
          <a:p>
            <a:pPr marL="285750" indent="-285750">
              <a:buFont typeface="Arial" panose="020B0604020202020204" pitchFamily="34" charset="0"/>
              <a:buChar char="•"/>
            </a:pPr>
            <a:r>
              <a:rPr lang="en-US" dirty="0">
                <a:latin typeface="Gotham Book" pitchFamily="50" charset="0"/>
                <a:cs typeface="Gotham Book" pitchFamily="50" charset="0"/>
              </a:rPr>
              <a:t>Establish what you want to be known for.</a:t>
            </a:r>
          </a:p>
          <a:p>
            <a:pPr marL="285750" indent="-285750">
              <a:buFont typeface="Arial" panose="020B0604020202020204" pitchFamily="34" charset="0"/>
              <a:buChar char="•"/>
            </a:pPr>
            <a:r>
              <a:rPr lang="en-US" dirty="0">
                <a:latin typeface="Gotham Book" pitchFamily="50" charset="0"/>
                <a:cs typeface="Gotham Book" pitchFamily="50" charset="0"/>
              </a:rPr>
              <a:t>What is your focus &amp; area of expertise?</a:t>
            </a:r>
          </a:p>
        </p:txBody>
      </p:sp>
      <p:sp>
        <p:nvSpPr>
          <p:cNvPr id="11" name="TextBox 10">
            <a:extLst>
              <a:ext uri="{FF2B5EF4-FFF2-40B4-BE49-F238E27FC236}">
                <a16:creationId xmlns:a16="http://schemas.microsoft.com/office/drawing/2014/main" id="{90778FC1-7F2C-4A7C-B405-257D20B970C0}"/>
              </a:ext>
            </a:extLst>
          </p:cNvPr>
          <p:cNvSpPr txBox="1"/>
          <p:nvPr/>
        </p:nvSpPr>
        <p:spPr>
          <a:xfrm>
            <a:off x="2576944" y="2848841"/>
            <a:ext cx="9374279" cy="954107"/>
          </a:xfrm>
          <a:prstGeom prst="rect">
            <a:avLst/>
          </a:prstGeom>
          <a:noFill/>
        </p:spPr>
        <p:txBody>
          <a:bodyPr wrap="square" rtlCol="0">
            <a:spAutoFit/>
          </a:bodyPr>
          <a:lstStyle/>
          <a:p>
            <a:r>
              <a:rPr lang="en-US" sz="2000" b="1" u="sng" dirty="0">
                <a:solidFill>
                  <a:srgbClr val="FF0000"/>
                </a:solidFill>
                <a:latin typeface="Gotham Bold" pitchFamily="50" charset="0"/>
                <a:cs typeface="Gotham Bold" pitchFamily="50" charset="0"/>
              </a:rPr>
              <a:t>Onlookers</a:t>
            </a:r>
            <a:endParaRPr lang="en-US" u="sng" dirty="0">
              <a:solidFill>
                <a:srgbClr val="FF0000"/>
              </a:solidFill>
              <a:latin typeface="Gotham Bold" pitchFamily="50" charset="0"/>
              <a:cs typeface="Gotham Bold" pitchFamily="50" charset="0"/>
            </a:endParaRPr>
          </a:p>
          <a:p>
            <a:pPr marL="285750" indent="-285750">
              <a:buFont typeface="Arial" panose="020B0604020202020204" pitchFamily="34" charset="0"/>
              <a:buChar char="•"/>
            </a:pPr>
            <a:r>
              <a:rPr lang="en-US" dirty="0">
                <a:latin typeface="Gotham Book" pitchFamily="50" charset="0"/>
                <a:cs typeface="Gotham Book" pitchFamily="50" charset="0"/>
              </a:rPr>
              <a:t>Identify your ideal target audience.</a:t>
            </a:r>
          </a:p>
          <a:p>
            <a:pPr marL="285750" indent="-285750">
              <a:buFont typeface="Arial" panose="020B0604020202020204" pitchFamily="34" charset="0"/>
              <a:buChar char="•"/>
            </a:pPr>
            <a:r>
              <a:rPr lang="en-US" dirty="0">
                <a:latin typeface="Gotham Book" pitchFamily="50" charset="0"/>
                <a:cs typeface="Gotham Book" pitchFamily="50" charset="0"/>
              </a:rPr>
              <a:t>Who do you want to hear your story?</a:t>
            </a:r>
          </a:p>
        </p:txBody>
      </p:sp>
      <p:sp>
        <p:nvSpPr>
          <p:cNvPr id="12" name="TextBox 11">
            <a:extLst>
              <a:ext uri="{FF2B5EF4-FFF2-40B4-BE49-F238E27FC236}">
                <a16:creationId xmlns:a16="http://schemas.microsoft.com/office/drawing/2014/main" id="{E8444F51-600C-4350-9FFA-2C8AC1081050}"/>
              </a:ext>
            </a:extLst>
          </p:cNvPr>
          <p:cNvSpPr txBox="1"/>
          <p:nvPr/>
        </p:nvSpPr>
        <p:spPr>
          <a:xfrm>
            <a:off x="2576944" y="4098683"/>
            <a:ext cx="9374279" cy="677108"/>
          </a:xfrm>
          <a:prstGeom prst="rect">
            <a:avLst/>
          </a:prstGeom>
          <a:noFill/>
        </p:spPr>
        <p:txBody>
          <a:bodyPr wrap="square" rtlCol="0">
            <a:spAutoFit/>
          </a:bodyPr>
          <a:lstStyle/>
          <a:p>
            <a:r>
              <a:rPr lang="en-US" sz="2000" b="1" u="sng" dirty="0">
                <a:solidFill>
                  <a:srgbClr val="FF0000"/>
                </a:solidFill>
                <a:latin typeface="Gotham Bold" pitchFamily="50" charset="0"/>
                <a:cs typeface="Gotham Bold" pitchFamily="50" charset="0"/>
              </a:rPr>
              <a:t>Relevant</a:t>
            </a:r>
            <a:endParaRPr lang="en-US" sz="2000" u="sng" dirty="0">
              <a:solidFill>
                <a:srgbClr val="FF0000"/>
              </a:solidFill>
              <a:latin typeface="Gotham Bold" pitchFamily="50" charset="0"/>
              <a:cs typeface="Gotham Bold" pitchFamily="50" charset="0"/>
            </a:endParaRPr>
          </a:p>
          <a:p>
            <a:pPr marL="285750" indent="-285750">
              <a:buFont typeface="Arial" panose="020B0604020202020204" pitchFamily="34" charset="0"/>
              <a:buChar char="•"/>
            </a:pPr>
            <a:r>
              <a:rPr lang="en-US" dirty="0">
                <a:latin typeface="Gotham Book" pitchFamily="50" charset="0"/>
                <a:cs typeface="Gotham Book" pitchFamily="50" charset="0"/>
              </a:rPr>
              <a:t>What content is relevant and valuable to your audience?</a:t>
            </a:r>
          </a:p>
        </p:txBody>
      </p:sp>
      <p:sp>
        <p:nvSpPr>
          <p:cNvPr id="13" name="TextBox 12">
            <a:extLst>
              <a:ext uri="{FF2B5EF4-FFF2-40B4-BE49-F238E27FC236}">
                <a16:creationId xmlns:a16="http://schemas.microsoft.com/office/drawing/2014/main" id="{8ABB76B7-7FE5-4B3F-8900-6F6F34AAF111}"/>
              </a:ext>
            </a:extLst>
          </p:cNvPr>
          <p:cNvSpPr txBox="1"/>
          <p:nvPr/>
        </p:nvSpPr>
        <p:spPr>
          <a:xfrm>
            <a:off x="2568924" y="5292549"/>
            <a:ext cx="9374279" cy="954107"/>
          </a:xfrm>
          <a:prstGeom prst="rect">
            <a:avLst/>
          </a:prstGeom>
          <a:noFill/>
        </p:spPr>
        <p:txBody>
          <a:bodyPr wrap="square" rtlCol="0">
            <a:spAutoFit/>
          </a:bodyPr>
          <a:lstStyle/>
          <a:p>
            <a:r>
              <a:rPr lang="en-US" sz="2000" b="1" u="sng" dirty="0">
                <a:solidFill>
                  <a:srgbClr val="FF0000"/>
                </a:solidFill>
                <a:latin typeface="Gotham Bold" pitchFamily="50" charset="0"/>
                <a:cs typeface="Gotham Bold" pitchFamily="50" charset="0"/>
              </a:rPr>
              <a:t>Yearning</a:t>
            </a:r>
            <a:endParaRPr lang="en-US" sz="2000" u="sng" dirty="0">
              <a:solidFill>
                <a:srgbClr val="FF0000"/>
              </a:solidFill>
              <a:latin typeface="Gotham Bold" pitchFamily="50" charset="0"/>
              <a:cs typeface="Gotham Bold" pitchFamily="50" charset="0"/>
            </a:endParaRPr>
          </a:p>
          <a:p>
            <a:pPr marL="285750" indent="-285750">
              <a:buFont typeface="Arial" panose="020B0604020202020204" pitchFamily="34" charset="0"/>
              <a:buChar char="•"/>
            </a:pPr>
            <a:r>
              <a:rPr lang="en-US" dirty="0">
                <a:latin typeface="Gotham Book" pitchFamily="50" charset="0"/>
                <a:cs typeface="Gotham Book" pitchFamily="50" charset="0"/>
              </a:rPr>
              <a:t>Identify what type of content your audience is currently missing.</a:t>
            </a:r>
          </a:p>
          <a:p>
            <a:pPr marL="285750" indent="-285750">
              <a:buFont typeface="Arial" panose="020B0604020202020204" pitchFamily="34" charset="0"/>
              <a:buChar char="•"/>
            </a:pPr>
            <a:r>
              <a:rPr lang="en-US" dirty="0">
                <a:latin typeface="Gotham Book" pitchFamily="50" charset="0"/>
                <a:cs typeface="Gotham Book" pitchFamily="50" charset="0"/>
              </a:rPr>
              <a:t>What is no one else doing in a way you can?</a:t>
            </a:r>
          </a:p>
        </p:txBody>
      </p:sp>
    </p:spTree>
    <p:extLst>
      <p:ext uri="{BB962C8B-B14F-4D97-AF65-F5344CB8AC3E}">
        <p14:creationId xmlns:p14="http://schemas.microsoft.com/office/powerpoint/2010/main" val="178468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0705DB-6F85-4812-97A1-2092F10CEE9F}"/>
              </a:ext>
            </a:extLst>
          </p:cNvPr>
          <p:cNvSpPr txBox="1"/>
          <p:nvPr/>
        </p:nvSpPr>
        <p:spPr>
          <a:xfrm>
            <a:off x="372208" y="297955"/>
            <a:ext cx="11447583" cy="707886"/>
          </a:xfrm>
          <a:prstGeom prst="rect">
            <a:avLst/>
          </a:prstGeom>
          <a:noFill/>
        </p:spPr>
        <p:txBody>
          <a:bodyPr wrap="square" rtlCol="0">
            <a:spAutoFit/>
          </a:bodyPr>
          <a:lstStyle/>
          <a:p>
            <a:pPr algn="ctr"/>
            <a:r>
              <a:rPr lang="en-US" sz="4000" b="1" dirty="0">
                <a:solidFill>
                  <a:srgbClr val="0A387A"/>
                </a:solidFill>
              </a:rPr>
              <a:t>DELIVERING VALUE WITHIN YOUR STORY</a:t>
            </a:r>
          </a:p>
        </p:txBody>
      </p:sp>
      <p:sp>
        <p:nvSpPr>
          <p:cNvPr id="3" name="TextBox 2">
            <a:extLst>
              <a:ext uri="{FF2B5EF4-FFF2-40B4-BE49-F238E27FC236}">
                <a16:creationId xmlns:a16="http://schemas.microsoft.com/office/drawing/2014/main" id="{59865A18-1626-4EDD-8FA4-E8372EBC3CA8}"/>
              </a:ext>
            </a:extLst>
          </p:cNvPr>
          <p:cNvSpPr txBox="1"/>
          <p:nvPr/>
        </p:nvSpPr>
        <p:spPr>
          <a:xfrm>
            <a:off x="1224740" y="1813704"/>
            <a:ext cx="9742517" cy="2152641"/>
          </a:xfrm>
          <a:prstGeom prst="rect">
            <a:avLst/>
          </a:prstGeom>
          <a:noFill/>
        </p:spPr>
        <p:txBody>
          <a:bodyPr wrap="square" rtlCol="0">
            <a:spAutoFit/>
          </a:bodyPr>
          <a:lstStyle/>
          <a:p>
            <a:pPr marL="73025" marR="0" algn="ctr">
              <a:lnSpc>
                <a:spcPct val="107000"/>
              </a:lnSpc>
              <a:spcBef>
                <a:spcPts val="0"/>
              </a:spcBef>
              <a:spcAft>
                <a:spcPts val="0"/>
              </a:spcAft>
            </a:pPr>
            <a:r>
              <a:rPr lang="en-US" sz="28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“How will I be valuable to my audience?”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effectLst/>
                <a:latin typeface="Gotham Book" pitchFamily="50"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sz="2000" dirty="0">
                <a:latin typeface="Gotham Book" pitchFamily="50" charset="0"/>
                <a:ea typeface="Calibri" panose="020F0502020204030204" pitchFamily="34" charset="0"/>
                <a:cs typeface="Times New Roman" panose="02020603050405020304" pitchFamily="18" charset="0"/>
              </a:rPr>
              <a:t>In other words, what does your audience need in order to: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Gotham Book" pitchFamily="50" charset="0"/>
                <a:ea typeface="Calibri" panose="020F0502020204030204" pitchFamily="34" charset="0"/>
                <a:cs typeface="Times New Roman" panose="02020603050405020304" pitchFamily="18" charset="0"/>
              </a:rPr>
              <a:t>Be powerfully impacted to change behavior or actions?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Gotham Book" pitchFamily="50" charset="0"/>
                <a:ea typeface="Calibri" panose="020F0502020204030204" pitchFamily="34" charset="0"/>
                <a:cs typeface="Times New Roman" panose="02020603050405020304" pitchFamily="18" charset="0"/>
              </a:rPr>
              <a:t>Increase education on desired topics?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Gotham Book" pitchFamily="50"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F3B3CBE-7BDD-4763-AE44-32593197DFEA}"/>
              </a:ext>
            </a:extLst>
          </p:cNvPr>
          <p:cNvPicPr>
            <a:picLocks noChangeAspect="1"/>
          </p:cNvPicPr>
          <p:nvPr/>
        </p:nvPicPr>
        <p:blipFill>
          <a:blip r:embed="rId2"/>
          <a:stretch>
            <a:fillRect/>
          </a:stretch>
        </p:blipFill>
        <p:spPr>
          <a:xfrm>
            <a:off x="2271765" y="3746753"/>
            <a:ext cx="7648465" cy="2901142"/>
          </a:xfrm>
          <a:prstGeom prst="rect">
            <a:avLst/>
          </a:prstGeom>
        </p:spPr>
      </p:pic>
    </p:spTree>
    <p:extLst>
      <p:ext uri="{BB962C8B-B14F-4D97-AF65-F5344CB8AC3E}">
        <p14:creationId xmlns:p14="http://schemas.microsoft.com/office/powerpoint/2010/main" val="73736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0705DB-6F85-4812-97A1-2092F10CEE9F}"/>
              </a:ext>
            </a:extLst>
          </p:cNvPr>
          <p:cNvSpPr txBox="1"/>
          <p:nvPr/>
        </p:nvSpPr>
        <p:spPr>
          <a:xfrm>
            <a:off x="372208" y="297955"/>
            <a:ext cx="11447583" cy="707886"/>
          </a:xfrm>
          <a:prstGeom prst="rect">
            <a:avLst/>
          </a:prstGeom>
          <a:noFill/>
        </p:spPr>
        <p:txBody>
          <a:bodyPr wrap="square" rtlCol="0">
            <a:spAutoFit/>
          </a:bodyPr>
          <a:lstStyle/>
          <a:p>
            <a:pPr algn="ctr"/>
            <a:r>
              <a:rPr lang="en-US" sz="4000" b="1" dirty="0">
                <a:solidFill>
                  <a:srgbClr val="0A387A"/>
                </a:solidFill>
              </a:rPr>
              <a:t>DELIVERING VALUE WITHIN YOUR STORY</a:t>
            </a:r>
          </a:p>
        </p:txBody>
      </p:sp>
      <p:sp>
        <p:nvSpPr>
          <p:cNvPr id="3" name="TextBox 2">
            <a:extLst>
              <a:ext uri="{FF2B5EF4-FFF2-40B4-BE49-F238E27FC236}">
                <a16:creationId xmlns:a16="http://schemas.microsoft.com/office/drawing/2014/main" id="{59865A18-1626-4EDD-8FA4-E8372EBC3CA8}"/>
              </a:ext>
            </a:extLst>
          </p:cNvPr>
          <p:cNvSpPr txBox="1"/>
          <p:nvPr/>
        </p:nvSpPr>
        <p:spPr>
          <a:xfrm>
            <a:off x="1224740" y="1978429"/>
            <a:ext cx="9742517" cy="1258743"/>
          </a:xfrm>
          <a:prstGeom prst="rect">
            <a:avLst/>
          </a:prstGeom>
          <a:noFill/>
        </p:spPr>
        <p:txBody>
          <a:bodyPr wrap="square" rtlCol="0">
            <a:spAutoFit/>
          </a:bodyPr>
          <a:lstStyle/>
          <a:p>
            <a:pPr marL="73025" marR="0" algn="ctr">
              <a:lnSpc>
                <a:spcPct val="107000"/>
              </a:lnSpc>
              <a:spcBef>
                <a:spcPts val="0"/>
              </a:spcBef>
              <a:spcAft>
                <a:spcPts val="0"/>
              </a:spcAft>
            </a:pPr>
            <a:r>
              <a:rPr lang="en-US" sz="2400" dirty="0">
                <a:latin typeface="Gotham Book" pitchFamily="50" charset="0"/>
                <a:ea typeface="Calibri" panose="020F0502020204030204" pitchFamily="34" charset="0"/>
                <a:cs typeface="Times New Roman" panose="02020603050405020304" pitchFamily="18" charset="0"/>
              </a:rPr>
              <a:t>When considering what content is most valuable to your audience, establish/position yourself as a “</a:t>
            </a:r>
            <a:r>
              <a:rPr lang="en-US" sz="2400" u="sng" dirty="0">
                <a:latin typeface="Gotham Bold" pitchFamily="50" charset="0"/>
                <a:ea typeface="Calibri" panose="020F0502020204030204" pitchFamily="34" charset="0"/>
                <a:cs typeface="Times New Roman" panose="02020603050405020304" pitchFamily="18" charset="0"/>
              </a:rPr>
              <a:t>resource hub</a:t>
            </a:r>
            <a:r>
              <a:rPr lang="en-US" sz="2400" dirty="0">
                <a:latin typeface="Gotham Book" pitchFamily="50" charset="0"/>
                <a:ea typeface="Calibri" panose="020F0502020204030204" pitchFamily="34" charset="0"/>
                <a:cs typeface="Times New Roman" panose="02020603050405020304" pitchFamily="18" charset="0"/>
              </a:rPr>
              <a:t>” for your audience.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A9E4257-6512-4F06-853F-5E10E744EE5F}"/>
              </a:ext>
            </a:extLst>
          </p:cNvPr>
          <p:cNvPicPr>
            <a:picLocks noChangeAspect="1"/>
          </p:cNvPicPr>
          <p:nvPr/>
        </p:nvPicPr>
        <p:blipFill>
          <a:blip r:embed="rId2"/>
          <a:stretch>
            <a:fillRect/>
          </a:stretch>
        </p:blipFill>
        <p:spPr>
          <a:xfrm>
            <a:off x="1775635" y="3198640"/>
            <a:ext cx="8640726" cy="3159385"/>
          </a:xfrm>
          <a:prstGeom prst="rect">
            <a:avLst/>
          </a:prstGeom>
        </p:spPr>
      </p:pic>
    </p:spTree>
    <p:extLst>
      <p:ext uri="{BB962C8B-B14F-4D97-AF65-F5344CB8AC3E}">
        <p14:creationId xmlns:p14="http://schemas.microsoft.com/office/powerpoint/2010/main" val="50693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0F9A84-96C2-4140-97D9-4D284ADD67F0}"/>
              </a:ext>
            </a:extLst>
          </p:cNvPr>
          <p:cNvSpPr txBox="1"/>
          <p:nvPr/>
        </p:nvSpPr>
        <p:spPr>
          <a:xfrm>
            <a:off x="5354515" y="2022231"/>
            <a:ext cx="68374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ea typeface="+mn-ea"/>
                <a:cs typeface="+mn-cs"/>
              </a:rPr>
              <a:t>SECTION 2</a:t>
            </a:r>
          </a:p>
        </p:txBody>
      </p:sp>
      <p:sp>
        <p:nvSpPr>
          <p:cNvPr id="3" name="TextBox 2">
            <a:extLst>
              <a:ext uri="{FF2B5EF4-FFF2-40B4-BE49-F238E27FC236}">
                <a16:creationId xmlns:a16="http://schemas.microsoft.com/office/drawing/2014/main" id="{AF7AECA0-ED22-400B-9909-723D3FCA1F13}"/>
              </a:ext>
            </a:extLst>
          </p:cNvPr>
          <p:cNvSpPr txBox="1"/>
          <p:nvPr/>
        </p:nvSpPr>
        <p:spPr>
          <a:xfrm>
            <a:off x="5354515" y="3589274"/>
            <a:ext cx="683748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BECOMING INTENTIONAL,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A387A"/>
                </a:solidFill>
              </a:rPr>
              <a:t>PROACTIVE,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A387A"/>
                </a:solidFill>
              </a:rPr>
              <a:t>&amp; DOLLAR-PRODUCTIVE</a:t>
            </a:r>
            <a:endParaRPr kumimoji="0" lang="en-US" sz="4000" b="1" i="0" u="none" strike="noStrike" kern="1200" cap="none" spc="0" normalizeH="0" baseline="0" noProof="0" dirty="0">
              <a:ln>
                <a:noFill/>
              </a:ln>
              <a:solidFill>
                <a:srgbClr val="0A387A"/>
              </a:solidFill>
              <a:effectLst/>
              <a:uLnTx/>
              <a:uFillTx/>
            </a:endParaRPr>
          </a:p>
        </p:txBody>
      </p:sp>
    </p:spTree>
    <p:extLst>
      <p:ext uri="{BB962C8B-B14F-4D97-AF65-F5344CB8AC3E}">
        <p14:creationId xmlns:p14="http://schemas.microsoft.com/office/powerpoint/2010/main" val="175159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A5EEA-5CCC-4BDE-9E73-573AF13B3630}"/>
              </a:ext>
            </a:extLst>
          </p:cNvPr>
          <p:cNvSpPr txBox="1"/>
          <p:nvPr/>
        </p:nvSpPr>
        <p:spPr>
          <a:xfrm>
            <a:off x="372208" y="297955"/>
            <a:ext cx="11447583" cy="707886"/>
          </a:xfrm>
          <a:prstGeom prst="rect">
            <a:avLst/>
          </a:prstGeom>
          <a:noFill/>
        </p:spPr>
        <p:txBody>
          <a:bodyPr wrap="square" rtlCol="0">
            <a:spAutoFit/>
          </a:bodyPr>
          <a:lstStyle/>
          <a:p>
            <a:pPr algn="ctr"/>
            <a:r>
              <a:rPr lang="en-US" sz="4000" b="1" dirty="0">
                <a:solidFill>
                  <a:srgbClr val="0A387A"/>
                </a:solidFill>
              </a:rPr>
              <a:t>BEING INTENTIONAL &amp; PROACTIVE</a:t>
            </a:r>
          </a:p>
        </p:txBody>
      </p:sp>
      <p:pic>
        <p:nvPicPr>
          <p:cNvPr id="3" name="Picture 2">
            <a:extLst>
              <a:ext uri="{FF2B5EF4-FFF2-40B4-BE49-F238E27FC236}">
                <a16:creationId xmlns:a16="http://schemas.microsoft.com/office/drawing/2014/main" id="{D94C47DE-3FFC-45BA-9312-26FD317CDF0D}"/>
              </a:ext>
            </a:extLst>
          </p:cNvPr>
          <p:cNvPicPr/>
          <p:nvPr/>
        </p:nvPicPr>
        <p:blipFill>
          <a:blip r:embed="rId3">
            <a:extLst>
              <a:ext uri="{28A0092B-C50C-407E-A947-70E740481C1C}">
                <a14:useLocalDpi xmlns:a14="http://schemas.microsoft.com/office/drawing/2010/main" val="0"/>
              </a:ext>
            </a:extLst>
          </a:blip>
          <a:stretch>
            <a:fillRect/>
          </a:stretch>
        </p:blipFill>
        <p:spPr>
          <a:xfrm>
            <a:off x="2605087" y="1263990"/>
            <a:ext cx="6981825" cy="5136809"/>
          </a:xfrm>
          <a:prstGeom prst="rect">
            <a:avLst/>
          </a:prstGeom>
        </p:spPr>
      </p:pic>
    </p:spTree>
    <p:extLst>
      <p:ext uri="{BB962C8B-B14F-4D97-AF65-F5344CB8AC3E}">
        <p14:creationId xmlns:p14="http://schemas.microsoft.com/office/powerpoint/2010/main" val="3614147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3A8E0D-575B-45FC-B3C4-1FF370E82F2F}"/>
              </a:ext>
            </a:extLst>
          </p:cNvPr>
          <p:cNvSpPr txBox="1"/>
          <p:nvPr/>
        </p:nvSpPr>
        <p:spPr>
          <a:xfrm>
            <a:off x="372208" y="297955"/>
            <a:ext cx="11447583" cy="707886"/>
          </a:xfrm>
          <a:prstGeom prst="rect">
            <a:avLst/>
          </a:prstGeom>
          <a:noFill/>
        </p:spPr>
        <p:txBody>
          <a:bodyPr wrap="square" rtlCol="0">
            <a:spAutoFit/>
          </a:bodyPr>
          <a:lstStyle/>
          <a:p>
            <a:pPr algn="ctr"/>
            <a:r>
              <a:rPr lang="en-US" sz="4000" b="1" dirty="0">
                <a:solidFill>
                  <a:srgbClr val="0A387A"/>
                </a:solidFill>
              </a:rPr>
              <a:t>BEING INTENTIONAL &amp; PROACTIVE</a:t>
            </a:r>
          </a:p>
        </p:txBody>
      </p:sp>
      <p:pic>
        <p:nvPicPr>
          <p:cNvPr id="2" name="Picture 1">
            <a:extLst>
              <a:ext uri="{FF2B5EF4-FFF2-40B4-BE49-F238E27FC236}">
                <a16:creationId xmlns:a16="http://schemas.microsoft.com/office/drawing/2014/main" id="{5483CCF2-9B2A-42A3-8DD8-1E72AC59D887}"/>
              </a:ext>
            </a:extLst>
          </p:cNvPr>
          <p:cNvPicPr>
            <a:picLocks noChangeAspect="1"/>
          </p:cNvPicPr>
          <p:nvPr/>
        </p:nvPicPr>
        <p:blipFill>
          <a:blip r:embed="rId3"/>
          <a:stretch>
            <a:fillRect/>
          </a:stretch>
        </p:blipFill>
        <p:spPr>
          <a:xfrm>
            <a:off x="2768548" y="970971"/>
            <a:ext cx="6654903" cy="5887029"/>
          </a:xfrm>
          <a:prstGeom prst="rect">
            <a:avLst/>
          </a:prstGeom>
        </p:spPr>
      </p:pic>
    </p:spTree>
    <p:extLst>
      <p:ext uri="{BB962C8B-B14F-4D97-AF65-F5344CB8AC3E}">
        <p14:creationId xmlns:p14="http://schemas.microsoft.com/office/powerpoint/2010/main" val="408169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DA36A4-6337-492C-9506-699D5C7D6C05}"/>
              </a:ext>
            </a:extLst>
          </p:cNvPr>
          <p:cNvSpPr txBox="1"/>
          <p:nvPr/>
        </p:nvSpPr>
        <p:spPr>
          <a:xfrm>
            <a:off x="2565717" y="1401812"/>
            <a:ext cx="7060563" cy="1938992"/>
          </a:xfrm>
          <a:prstGeom prst="rect">
            <a:avLst/>
          </a:prstGeom>
          <a:noFill/>
        </p:spPr>
        <p:txBody>
          <a:bodyPr wrap="square" rtlCol="0">
            <a:spAutoFit/>
          </a:bodyPr>
          <a:lstStyle/>
          <a:p>
            <a:pPr algn="ctr"/>
            <a:r>
              <a:rPr lang="en-US" sz="2000" dirty="0">
                <a:solidFill>
                  <a:srgbClr val="FF0000"/>
                </a:solidFill>
                <a:latin typeface="Gotham Bold" pitchFamily="50" charset="0"/>
                <a:cs typeface="Gotham Bold" pitchFamily="50" charset="0"/>
              </a:rPr>
              <a:t>Define your video aspiration (goal).</a:t>
            </a:r>
          </a:p>
          <a:p>
            <a:pPr algn="ctr"/>
            <a:endParaRPr lang="en-US" sz="2000" dirty="0">
              <a:solidFill>
                <a:srgbClr val="FF0000"/>
              </a:solidFill>
              <a:latin typeface="Gotham Bold" pitchFamily="50" charset="0"/>
              <a:cs typeface="Gotham Bold" pitchFamily="50" charset="0"/>
            </a:endParaRPr>
          </a:p>
          <a:p>
            <a:pPr algn="ctr"/>
            <a:endParaRPr lang="en-US" sz="2000" dirty="0">
              <a:solidFill>
                <a:srgbClr val="FF0000"/>
              </a:solidFill>
              <a:latin typeface="Gotham Bold" pitchFamily="50" charset="0"/>
              <a:cs typeface="Gotham Bold" pitchFamily="50" charset="0"/>
            </a:endParaRPr>
          </a:p>
          <a:p>
            <a:pPr algn="ctr"/>
            <a:r>
              <a:rPr lang="en-US" sz="2000" dirty="0">
                <a:solidFill>
                  <a:srgbClr val="FF0000"/>
                </a:solidFill>
                <a:latin typeface="Gotham Bold" pitchFamily="50" charset="0"/>
                <a:cs typeface="Gotham Bold" pitchFamily="50" charset="0"/>
              </a:rPr>
              <a:t>How badly do you want it? </a:t>
            </a:r>
          </a:p>
          <a:p>
            <a:pPr algn="ctr"/>
            <a:r>
              <a:rPr lang="en-US" sz="2000" dirty="0">
                <a:solidFill>
                  <a:srgbClr val="FF0000"/>
                </a:solidFill>
                <a:latin typeface="Gotham Bold" pitchFamily="50" charset="0"/>
                <a:cs typeface="Gotham Bold" pitchFamily="50" charset="0"/>
              </a:rPr>
              <a:t>(What is your current stage of aspiration for your goal?)</a:t>
            </a:r>
          </a:p>
        </p:txBody>
      </p:sp>
      <p:sp>
        <p:nvSpPr>
          <p:cNvPr id="6" name="TextBox 5">
            <a:extLst>
              <a:ext uri="{FF2B5EF4-FFF2-40B4-BE49-F238E27FC236}">
                <a16:creationId xmlns:a16="http://schemas.microsoft.com/office/drawing/2014/main" id="{BED9FE00-AB52-451A-945E-876236E25436}"/>
              </a:ext>
            </a:extLst>
          </p:cNvPr>
          <p:cNvSpPr txBox="1"/>
          <p:nvPr/>
        </p:nvSpPr>
        <p:spPr>
          <a:xfrm>
            <a:off x="372208" y="297955"/>
            <a:ext cx="11447583" cy="707886"/>
          </a:xfrm>
          <a:prstGeom prst="rect">
            <a:avLst/>
          </a:prstGeom>
          <a:noFill/>
        </p:spPr>
        <p:txBody>
          <a:bodyPr wrap="square" rtlCol="0">
            <a:spAutoFit/>
          </a:bodyPr>
          <a:lstStyle/>
          <a:p>
            <a:pPr algn="ctr"/>
            <a:r>
              <a:rPr lang="en-US" sz="4000" b="1" dirty="0">
                <a:solidFill>
                  <a:srgbClr val="0A387A"/>
                </a:solidFill>
              </a:rPr>
              <a:t>BEING INTENTIONAL &amp; PROACTIVE</a:t>
            </a:r>
          </a:p>
        </p:txBody>
      </p:sp>
      <p:pic>
        <p:nvPicPr>
          <p:cNvPr id="2" name="Picture 1">
            <a:extLst>
              <a:ext uri="{FF2B5EF4-FFF2-40B4-BE49-F238E27FC236}">
                <a16:creationId xmlns:a16="http://schemas.microsoft.com/office/drawing/2014/main" id="{D692870D-6B0D-4292-950C-AB34DCA979A3}"/>
              </a:ext>
            </a:extLst>
          </p:cNvPr>
          <p:cNvPicPr>
            <a:picLocks noChangeAspect="1"/>
          </p:cNvPicPr>
          <p:nvPr/>
        </p:nvPicPr>
        <p:blipFill>
          <a:blip r:embed="rId3"/>
          <a:stretch>
            <a:fillRect/>
          </a:stretch>
        </p:blipFill>
        <p:spPr>
          <a:xfrm>
            <a:off x="2193683" y="3429000"/>
            <a:ext cx="7804629" cy="3064511"/>
          </a:xfrm>
          <a:prstGeom prst="rect">
            <a:avLst/>
          </a:prstGeom>
        </p:spPr>
      </p:pic>
    </p:spTree>
    <p:extLst>
      <p:ext uri="{BB962C8B-B14F-4D97-AF65-F5344CB8AC3E}">
        <p14:creationId xmlns:p14="http://schemas.microsoft.com/office/powerpoint/2010/main" val="287454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7E61B26-88FF-584C-B30C-54912199F370}"/>
              </a:ext>
            </a:extLst>
          </p:cNvPr>
          <p:cNvSpPr txBox="1">
            <a:spLocks/>
          </p:cNvSpPr>
          <p:nvPr/>
        </p:nvSpPr>
        <p:spPr>
          <a:xfrm>
            <a:off x="6975285" y="2432897"/>
            <a:ext cx="4942911" cy="1434265"/>
          </a:xfrm>
          <a:prstGeom prst="rect">
            <a:avLst/>
          </a:prstGeom>
        </p:spPr>
        <p:txBody>
          <a:bodyPr>
            <a:noAutofit/>
          </a:bodyPr>
          <a:lst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lgn="ctr">
              <a:buFont typeface="Arial" panose="020B0604020202020204" pitchFamily="34" charset="0"/>
              <a:buNone/>
            </a:pPr>
            <a:r>
              <a:rPr lang="en-US" sz="5500" b="1" dirty="0">
                <a:solidFill>
                  <a:srgbClr val="0A387A"/>
                </a:solidFill>
                <a:cs typeface="Arial"/>
              </a:rPr>
              <a:t>Power of Video Boot Camp</a:t>
            </a:r>
          </a:p>
        </p:txBody>
      </p:sp>
    </p:spTree>
    <p:extLst>
      <p:ext uri="{BB962C8B-B14F-4D97-AF65-F5344CB8AC3E}">
        <p14:creationId xmlns:p14="http://schemas.microsoft.com/office/powerpoint/2010/main" val="353716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8AF3A-69B9-4542-A011-3B68CFB43AC9}"/>
              </a:ext>
            </a:extLst>
          </p:cNvPr>
          <p:cNvSpPr txBox="1"/>
          <p:nvPr/>
        </p:nvSpPr>
        <p:spPr>
          <a:xfrm>
            <a:off x="372208" y="297955"/>
            <a:ext cx="11447583" cy="707886"/>
          </a:xfrm>
          <a:prstGeom prst="rect">
            <a:avLst/>
          </a:prstGeom>
          <a:noFill/>
        </p:spPr>
        <p:txBody>
          <a:bodyPr wrap="square" rtlCol="0">
            <a:spAutoFit/>
          </a:bodyPr>
          <a:lstStyle/>
          <a:p>
            <a:pPr algn="ctr"/>
            <a:r>
              <a:rPr lang="en-US" sz="4000" b="1" dirty="0">
                <a:solidFill>
                  <a:srgbClr val="0A387A"/>
                </a:solidFill>
              </a:rPr>
              <a:t>BEING DOLLAR-PRODUCTIVE</a:t>
            </a:r>
          </a:p>
        </p:txBody>
      </p:sp>
      <p:pic>
        <p:nvPicPr>
          <p:cNvPr id="4" name="Picture 3">
            <a:extLst>
              <a:ext uri="{FF2B5EF4-FFF2-40B4-BE49-F238E27FC236}">
                <a16:creationId xmlns:a16="http://schemas.microsoft.com/office/drawing/2014/main" id="{10B717B6-C459-4E1B-85F4-8E7254848184}"/>
              </a:ext>
            </a:extLst>
          </p:cNvPr>
          <p:cNvPicPr>
            <a:picLocks noChangeAspect="1"/>
          </p:cNvPicPr>
          <p:nvPr/>
        </p:nvPicPr>
        <p:blipFill>
          <a:blip r:embed="rId3"/>
          <a:stretch>
            <a:fillRect/>
          </a:stretch>
        </p:blipFill>
        <p:spPr>
          <a:xfrm>
            <a:off x="1361852" y="1101534"/>
            <a:ext cx="9468294" cy="4804075"/>
          </a:xfrm>
          <a:prstGeom prst="rect">
            <a:avLst/>
          </a:prstGeom>
        </p:spPr>
      </p:pic>
    </p:spTree>
    <p:extLst>
      <p:ext uri="{BB962C8B-B14F-4D97-AF65-F5344CB8AC3E}">
        <p14:creationId xmlns:p14="http://schemas.microsoft.com/office/powerpoint/2010/main" val="217498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8AF3A-69B9-4542-A011-3B68CFB43AC9}"/>
              </a:ext>
            </a:extLst>
          </p:cNvPr>
          <p:cNvSpPr txBox="1"/>
          <p:nvPr/>
        </p:nvSpPr>
        <p:spPr>
          <a:xfrm>
            <a:off x="372208" y="297955"/>
            <a:ext cx="11447583" cy="707886"/>
          </a:xfrm>
          <a:prstGeom prst="rect">
            <a:avLst/>
          </a:prstGeom>
          <a:noFill/>
        </p:spPr>
        <p:txBody>
          <a:bodyPr wrap="square" rtlCol="0">
            <a:spAutoFit/>
          </a:bodyPr>
          <a:lstStyle/>
          <a:p>
            <a:pPr algn="ctr"/>
            <a:r>
              <a:rPr lang="en-US" sz="4000" b="1" dirty="0">
                <a:solidFill>
                  <a:srgbClr val="0A387A"/>
                </a:solidFill>
              </a:rPr>
              <a:t>BEING DOLLAR-PRODUCTIVE</a:t>
            </a:r>
          </a:p>
        </p:txBody>
      </p:sp>
      <p:pic>
        <p:nvPicPr>
          <p:cNvPr id="3" name="Picture 2">
            <a:extLst>
              <a:ext uri="{FF2B5EF4-FFF2-40B4-BE49-F238E27FC236}">
                <a16:creationId xmlns:a16="http://schemas.microsoft.com/office/drawing/2014/main" id="{78A4000A-E3B9-47EA-A5FB-423BE5F1672A}"/>
              </a:ext>
            </a:extLst>
          </p:cNvPr>
          <p:cNvPicPr>
            <a:picLocks noChangeAspect="1"/>
          </p:cNvPicPr>
          <p:nvPr/>
        </p:nvPicPr>
        <p:blipFill>
          <a:blip r:embed="rId3"/>
          <a:stretch>
            <a:fillRect/>
          </a:stretch>
        </p:blipFill>
        <p:spPr>
          <a:xfrm>
            <a:off x="737212" y="1097600"/>
            <a:ext cx="6870787" cy="2530059"/>
          </a:xfrm>
          <a:prstGeom prst="rect">
            <a:avLst/>
          </a:prstGeom>
        </p:spPr>
      </p:pic>
      <p:pic>
        <p:nvPicPr>
          <p:cNvPr id="4" name="Picture 3">
            <a:extLst>
              <a:ext uri="{FF2B5EF4-FFF2-40B4-BE49-F238E27FC236}">
                <a16:creationId xmlns:a16="http://schemas.microsoft.com/office/drawing/2014/main" id="{24AC81C7-9740-4654-99C8-7DAC71CA7B98}"/>
              </a:ext>
            </a:extLst>
          </p:cNvPr>
          <p:cNvPicPr>
            <a:picLocks noChangeAspect="1"/>
          </p:cNvPicPr>
          <p:nvPr/>
        </p:nvPicPr>
        <p:blipFill>
          <a:blip r:embed="rId4"/>
          <a:stretch>
            <a:fillRect/>
          </a:stretch>
        </p:blipFill>
        <p:spPr>
          <a:xfrm>
            <a:off x="4084205" y="3719418"/>
            <a:ext cx="7047587" cy="2627604"/>
          </a:xfrm>
          <a:prstGeom prst="rect">
            <a:avLst/>
          </a:prstGeom>
        </p:spPr>
      </p:pic>
    </p:spTree>
    <p:extLst>
      <p:ext uri="{BB962C8B-B14F-4D97-AF65-F5344CB8AC3E}">
        <p14:creationId xmlns:p14="http://schemas.microsoft.com/office/powerpoint/2010/main" val="2690019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65B918-16C4-4043-9CB6-5EBEFA1A3309}"/>
              </a:ext>
            </a:extLst>
          </p:cNvPr>
          <p:cNvSpPr txBox="1"/>
          <p:nvPr/>
        </p:nvSpPr>
        <p:spPr>
          <a:xfrm>
            <a:off x="1213658" y="297955"/>
            <a:ext cx="10606133" cy="707886"/>
          </a:xfrm>
          <a:prstGeom prst="rect">
            <a:avLst/>
          </a:prstGeom>
          <a:noFill/>
        </p:spPr>
        <p:txBody>
          <a:bodyPr wrap="square" rtlCol="0">
            <a:spAutoFit/>
          </a:bodyPr>
          <a:lstStyle/>
          <a:p>
            <a:pPr algn="ctr"/>
            <a:r>
              <a:rPr lang="en-US" sz="4000" b="1" dirty="0">
                <a:solidFill>
                  <a:srgbClr val="0A387A"/>
                </a:solidFill>
              </a:rPr>
              <a:t>VIDEO + THE 47 VITAL LISTING ACTIVITIES</a:t>
            </a:r>
          </a:p>
        </p:txBody>
      </p:sp>
      <p:sp>
        <p:nvSpPr>
          <p:cNvPr id="3" name="TextBox 2">
            <a:extLst>
              <a:ext uri="{FF2B5EF4-FFF2-40B4-BE49-F238E27FC236}">
                <a16:creationId xmlns:a16="http://schemas.microsoft.com/office/drawing/2014/main" id="{46CEA184-0D5A-41CA-AC5D-6DB5A3F83FE0}"/>
              </a:ext>
            </a:extLst>
          </p:cNvPr>
          <p:cNvSpPr txBox="1"/>
          <p:nvPr/>
        </p:nvSpPr>
        <p:spPr>
          <a:xfrm>
            <a:off x="1587276" y="1646780"/>
            <a:ext cx="9858895" cy="1260089"/>
          </a:xfrm>
          <a:prstGeom prst="rect">
            <a:avLst/>
          </a:prstGeom>
          <a:noFill/>
        </p:spPr>
        <p:txBody>
          <a:bodyPr wrap="square" rtlCol="0">
            <a:spAutoFit/>
          </a:bodyPr>
          <a:lstStyle/>
          <a:p>
            <a:pPr algn="ctr">
              <a:lnSpc>
                <a:spcPct val="107000"/>
              </a:lnSpc>
            </a:pPr>
            <a:r>
              <a:rPr lang="en-US" sz="24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Video messaging is proven to be a very effective, </a:t>
            </a:r>
          </a:p>
          <a:p>
            <a:pPr algn="ctr">
              <a:lnSpc>
                <a:spcPct val="107000"/>
              </a:lnSpc>
            </a:pPr>
            <a:r>
              <a:rPr lang="en-US" sz="24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meaningful way to communicate with clients </a:t>
            </a:r>
          </a:p>
          <a:p>
            <a:pPr algn="ctr">
              <a:lnSpc>
                <a:spcPct val="107000"/>
              </a:lnSpc>
            </a:pPr>
            <a:r>
              <a:rPr lang="en-US" sz="24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during the Vital Listing Activities.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416BD18F-3A1F-4998-B96B-959CCA4A03EF}"/>
              </a:ext>
            </a:extLst>
          </p:cNvPr>
          <p:cNvGrpSpPr/>
          <p:nvPr/>
        </p:nvGrpSpPr>
        <p:grpSpPr>
          <a:xfrm>
            <a:off x="1953490" y="3293845"/>
            <a:ext cx="9126466" cy="1917375"/>
            <a:chOff x="1967567" y="3080006"/>
            <a:chExt cx="9126466" cy="1917375"/>
          </a:xfrm>
        </p:grpSpPr>
        <p:pic>
          <p:nvPicPr>
            <p:cNvPr id="8" name="Picture 7">
              <a:extLst>
                <a:ext uri="{FF2B5EF4-FFF2-40B4-BE49-F238E27FC236}">
                  <a16:creationId xmlns:a16="http://schemas.microsoft.com/office/drawing/2014/main" id="{FAC8138E-7220-458B-9275-764B6E2DF35C}"/>
                </a:ext>
              </a:extLst>
            </p:cNvPr>
            <p:cNvPicPr>
              <a:picLocks noChangeAspect="1"/>
            </p:cNvPicPr>
            <p:nvPr/>
          </p:nvPicPr>
          <p:blipFill>
            <a:blip r:embed="rId2"/>
            <a:stretch>
              <a:fillRect/>
            </a:stretch>
          </p:blipFill>
          <p:spPr>
            <a:xfrm>
              <a:off x="1967567" y="3080006"/>
              <a:ext cx="2473649" cy="1917375"/>
            </a:xfrm>
            <a:prstGeom prst="rect">
              <a:avLst/>
            </a:prstGeom>
          </p:spPr>
        </p:pic>
        <p:sp>
          <p:nvSpPr>
            <p:cNvPr id="10" name="TextBox 9">
              <a:extLst>
                <a:ext uri="{FF2B5EF4-FFF2-40B4-BE49-F238E27FC236}">
                  <a16:creationId xmlns:a16="http://schemas.microsoft.com/office/drawing/2014/main" id="{F5BE83C4-FF3D-4707-A468-368EC687F291}"/>
                </a:ext>
              </a:extLst>
            </p:cNvPr>
            <p:cNvSpPr txBox="1"/>
            <p:nvPr/>
          </p:nvSpPr>
          <p:spPr>
            <a:xfrm>
              <a:off x="4485869" y="3295996"/>
              <a:ext cx="6608164" cy="1200329"/>
            </a:xfrm>
            <a:prstGeom prst="rect">
              <a:avLst/>
            </a:prstGeom>
            <a:noFill/>
          </p:spPr>
          <p:txBody>
            <a:bodyPr wrap="square" rtlCol="0">
              <a:spAutoFit/>
            </a:bodyPr>
            <a:lstStyle/>
            <a:p>
              <a:r>
                <a:rPr lang="en-US" sz="2400" dirty="0">
                  <a:latin typeface="Gotham Book" pitchFamily="50" charset="0"/>
                  <a:cs typeface="Gotham Book" pitchFamily="50" charset="0"/>
                </a:rPr>
                <a:t>Follow this symbol to identify specifically where video can be leveraged within the </a:t>
              </a:r>
              <a:r>
                <a:rPr lang="en-US" sz="2400" u="sng" dirty="0">
                  <a:latin typeface="Gotham Bold" pitchFamily="50" charset="0"/>
                  <a:cs typeface="Gotham Bold" pitchFamily="50" charset="0"/>
                </a:rPr>
                <a:t>47 Vital Listing Activities</a:t>
              </a:r>
              <a:r>
                <a:rPr lang="en-US" sz="2400" dirty="0">
                  <a:latin typeface="Gotham Book" pitchFamily="50" charset="0"/>
                  <a:cs typeface="Gotham Book" pitchFamily="50" charset="0"/>
                </a:rPr>
                <a:t>.</a:t>
              </a:r>
            </a:p>
          </p:txBody>
        </p:sp>
      </p:grpSp>
      <p:sp>
        <p:nvSpPr>
          <p:cNvPr id="12" name="TextBox 11">
            <a:extLst>
              <a:ext uri="{FF2B5EF4-FFF2-40B4-BE49-F238E27FC236}">
                <a16:creationId xmlns:a16="http://schemas.microsoft.com/office/drawing/2014/main" id="{A5240DE2-61AF-4A9E-8656-A788DC25FD09}"/>
              </a:ext>
            </a:extLst>
          </p:cNvPr>
          <p:cNvSpPr txBox="1"/>
          <p:nvPr/>
        </p:nvSpPr>
        <p:spPr>
          <a:xfrm>
            <a:off x="3557392" y="5460243"/>
            <a:ext cx="5918662" cy="707886"/>
          </a:xfrm>
          <a:prstGeom prst="rect">
            <a:avLst/>
          </a:prstGeom>
          <a:noFill/>
        </p:spPr>
        <p:txBody>
          <a:bodyPr wrap="square" rtlCol="0">
            <a:spAutoFit/>
          </a:bodyPr>
          <a:lstStyle/>
          <a:p>
            <a:pPr algn="ctr"/>
            <a:r>
              <a:rPr lang="en-US" sz="2000" dirty="0">
                <a:latin typeface="Gotham Bold" pitchFamily="50" charset="0"/>
                <a:cs typeface="Gotham Bold" pitchFamily="50" charset="0"/>
              </a:rPr>
              <a:t>Document ideas on how to incorporate video into the Vital Listing Activities.</a:t>
            </a:r>
          </a:p>
        </p:txBody>
      </p:sp>
    </p:spTree>
    <p:extLst>
      <p:ext uri="{BB962C8B-B14F-4D97-AF65-F5344CB8AC3E}">
        <p14:creationId xmlns:p14="http://schemas.microsoft.com/office/powerpoint/2010/main" val="1961179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65B918-16C4-4043-9CB6-5EBEFA1A3309}"/>
              </a:ext>
            </a:extLst>
          </p:cNvPr>
          <p:cNvSpPr txBox="1"/>
          <p:nvPr/>
        </p:nvSpPr>
        <p:spPr>
          <a:xfrm>
            <a:off x="1213658" y="297955"/>
            <a:ext cx="10606133" cy="707886"/>
          </a:xfrm>
          <a:prstGeom prst="rect">
            <a:avLst/>
          </a:prstGeom>
          <a:noFill/>
        </p:spPr>
        <p:txBody>
          <a:bodyPr wrap="square" rtlCol="0">
            <a:spAutoFit/>
          </a:bodyPr>
          <a:lstStyle/>
          <a:p>
            <a:pPr algn="ctr"/>
            <a:r>
              <a:rPr lang="en-US" sz="4000" b="1" dirty="0">
                <a:solidFill>
                  <a:srgbClr val="0A387A"/>
                </a:solidFill>
              </a:rPr>
              <a:t>VIDEO + THE 47 VITAL BUYER ACTIVITIES</a:t>
            </a:r>
          </a:p>
        </p:txBody>
      </p:sp>
      <p:sp>
        <p:nvSpPr>
          <p:cNvPr id="3" name="TextBox 2">
            <a:extLst>
              <a:ext uri="{FF2B5EF4-FFF2-40B4-BE49-F238E27FC236}">
                <a16:creationId xmlns:a16="http://schemas.microsoft.com/office/drawing/2014/main" id="{46CEA184-0D5A-41CA-AC5D-6DB5A3F83FE0}"/>
              </a:ext>
            </a:extLst>
          </p:cNvPr>
          <p:cNvSpPr txBox="1"/>
          <p:nvPr/>
        </p:nvSpPr>
        <p:spPr>
          <a:xfrm>
            <a:off x="1587275" y="1342908"/>
            <a:ext cx="9858895" cy="1260089"/>
          </a:xfrm>
          <a:prstGeom prst="rect">
            <a:avLst/>
          </a:prstGeom>
          <a:noFill/>
        </p:spPr>
        <p:txBody>
          <a:bodyPr wrap="square" rtlCol="0">
            <a:spAutoFit/>
          </a:bodyPr>
          <a:lstStyle/>
          <a:p>
            <a:pPr algn="ct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Video messaging can also be leveraged </a:t>
            </a:r>
          </a:p>
          <a:p>
            <a:pPr algn="ct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to communicate with buyers </a:t>
            </a:r>
          </a:p>
          <a:p>
            <a:pPr algn="ct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during the Vital Buyer Activities.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416BD18F-3A1F-4998-B96B-959CCA4A03EF}"/>
              </a:ext>
            </a:extLst>
          </p:cNvPr>
          <p:cNvGrpSpPr/>
          <p:nvPr/>
        </p:nvGrpSpPr>
        <p:grpSpPr>
          <a:xfrm>
            <a:off x="1953490" y="3293845"/>
            <a:ext cx="9126466" cy="1917375"/>
            <a:chOff x="1967567" y="3080006"/>
            <a:chExt cx="9126466" cy="1917375"/>
          </a:xfrm>
        </p:grpSpPr>
        <p:pic>
          <p:nvPicPr>
            <p:cNvPr id="8" name="Picture 7">
              <a:extLst>
                <a:ext uri="{FF2B5EF4-FFF2-40B4-BE49-F238E27FC236}">
                  <a16:creationId xmlns:a16="http://schemas.microsoft.com/office/drawing/2014/main" id="{FAC8138E-7220-458B-9275-764B6E2DF35C}"/>
                </a:ext>
              </a:extLst>
            </p:cNvPr>
            <p:cNvPicPr>
              <a:picLocks noChangeAspect="1"/>
            </p:cNvPicPr>
            <p:nvPr/>
          </p:nvPicPr>
          <p:blipFill>
            <a:blip r:embed="rId2"/>
            <a:stretch>
              <a:fillRect/>
            </a:stretch>
          </p:blipFill>
          <p:spPr>
            <a:xfrm>
              <a:off x="1967567" y="3080006"/>
              <a:ext cx="2473649" cy="1917375"/>
            </a:xfrm>
            <a:prstGeom prst="rect">
              <a:avLst/>
            </a:prstGeom>
          </p:spPr>
        </p:pic>
        <p:sp>
          <p:nvSpPr>
            <p:cNvPr id="10" name="TextBox 9">
              <a:extLst>
                <a:ext uri="{FF2B5EF4-FFF2-40B4-BE49-F238E27FC236}">
                  <a16:creationId xmlns:a16="http://schemas.microsoft.com/office/drawing/2014/main" id="{F5BE83C4-FF3D-4707-A468-368EC687F291}"/>
                </a:ext>
              </a:extLst>
            </p:cNvPr>
            <p:cNvSpPr txBox="1"/>
            <p:nvPr/>
          </p:nvSpPr>
          <p:spPr>
            <a:xfrm>
              <a:off x="4485869" y="3295996"/>
              <a:ext cx="6608164" cy="1200329"/>
            </a:xfrm>
            <a:prstGeom prst="rect">
              <a:avLst/>
            </a:prstGeom>
            <a:noFill/>
          </p:spPr>
          <p:txBody>
            <a:bodyPr wrap="square" rtlCol="0">
              <a:spAutoFit/>
            </a:bodyPr>
            <a:lstStyle/>
            <a:p>
              <a:r>
                <a:rPr lang="en-US" sz="2400" dirty="0">
                  <a:latin typeface="Gotham Book" pitchFamily="50" charset="0"/>
                  <a:cs typeface="Gotham Book" pitchFamily="50" charset="0"/>
                </a:rPr>
                <a:t>Follow this symbol to identify specifically where video can be leveraged within the </a:t>
              </a:r>
              <a:r>
                <a:rPr lang="en-US" sz="2400" u="sng" dirty="0">
                  <a:latin typeface="Gotham Bold" pitchFamily="50" charset="0"/>
                  <a:cs typeface="Gotham Bold" pitchFamily="50" charset="0"/>
                </a:rPr>
                <a:t>47 Vital Buyer Activities</a:t>
              </a:r>
              <a:r>
                <a:rPr lang="en-US" sz="2400" dirty="0">
                  <a:latin typeface="Gotham Book" pitchFamily="50" charset="0"/>
                  <a:cs typeface="Gotham Book" pitchFamily="50" charset="0"/>
                </a:rPr>
                <a:t>.</a:t>
              </a:r>
            </a:p>
          </p:txBody>
        </p:sp>
      </p:grpSp>
      <p:sp>
        <p:nvSpPr>
          <p:cNvPr id="12" name="TextBox 11">
            <a:extLst>
              <a:ext uri="{FF2B5EF4-FFF2-40B4-BE49-F238E27FC236}">
                <a16:creationId xmlns:a16="http://schemas.microsoft.com/office/drawing/2014/main" id="{A5240DE2-61AF-4A9E-8656-A788DC25FD09}"/>
              </a:ext>
            </a:extLst>
          </p:cNvPr>
          <p:cNvSpPr txBox="1"/>
          <p:nvPr/>
        </p:nvSpPr>
        <p:spPr>
          <a:xfrm>
            <a:off x="3557392" y="5460243"/>
            <a:ext cx="5918662" cy="707886"/>
          </a:xfrm>
          <a:prstGeom prst="rect">
            <a:avLst/>
          </a:prstGeom>
          <a:noFill/>
        </p:spPr>
        <p:txBody>
          <a:bodyPr wrap="square" rtlCol="0">
            <a:spAutoFit/>
          </a:bodyPr>
          <a:lstStyle/>
          <a:p>
            <a:pPr algn="ctr"/>
            <a:r>
              <a:rPr lang="en-US" sz="2000" dirty="0">
                <a:latin typeface="Gotham Bold" pitchFamily="50" charset="0"/>
                <a:cs typeface="Gotham Bold" pitchFamily="50" charset="0"/>
              </a:rPr>
              <a:t>Document ideas on how to incorporate video into the Vital Buyer Activities.</a:t>
            </a:r>
          </a:p>
        </p:txBody>
      </p:sp>
    </p:spTree>
    <p:extLst>
      <p:ext uri="{BB962C8B-B14F-4D97-AF65-F5344CB8AC3E}">
        <p14:creationId xmlns:p14="http://schemas.microsoft.com/office/powerpoint/2010/main" val="323921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0F9A84-96C2-4140-97D9-4D284ADD67F0}"/>
              </a:ext>
            </a:extLst>
          </p:cNvPr>
          <p:cNvSpPr txBox="1"/>
          <p:nvPr/>
        </p:nvSpPr>
        <p:spPr>
          <a:xfrm>
            <a:off x="5354515" y="2022231"/>
            <a:ext cx="68374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ea typeface="+mn-ea"/>
                <a:cs typeface="+mn-cs"/>
              </a:rPr>
              <a:t>SECTION 3</a:t>
            </a:r>
          </a:p>
        </p:txBody>
      </p:sp>
      <p:sp>
        <p:nvSpPr>
          <p:cNvPr id="3" name="TextBox 2">
            <a:extLst>
              <a:ext uri="{FF2B5EF4-FFF2-40B4-BE49-F238E27FC236}">
                <a16:creationId xmlns:a16="http://schemas.microsoft.com/office/drawing/2014/main" id="{AF7AECA0-ED22-400B-9909-723D3FCA1F13}"/>
              </a:ext>
            </a:extLst>
          </p:cNvPr>
          <p:cNvSpPr txBox="1"/>
          <p:nvPr/>
        </p:nvSpPr>
        <p:spPr>
          <a:xfrm>
            <a:off x="5354515" y="3589274"/>
            <a:ext cx="683748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USING SCRIPTS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A387A"/>
                </a:solidFill>
              </a:rPr>
              <a:t>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VIDEO MESSAGING</a:t>
            </a:r>
          </a:p>
        </p:txBody>
      </p:sp>
    </p:spTree>
    <p:extLst>
      <p:ext uri="{BB962C8B-B14F-4D97-AF65-F5344CB8AC3E}">
        <p14:creationId xmlns:p14="http://schemas.microsoft.com/office/powerpoint/2010/main" val="2970142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0F109C-0D4C-4EBA-96F6-983EFC902D36}"/>
              </a:ext>
            </a:extLst>
          </p:cNvPr>
          <p:cNvPicPr>
            <a:picLocks noChangeAspect="1"/>
          </p:cNvPicPr>
          <p:nvPr/>
        </p:nvPicPr>
        <p:blipFill>
          <a:blip r:embed="rId2"/>
          <a:stretch>
            <a:fillRect/>
          </a:stretch>
        </p:blipFill>
        <p:spPr>
          <a:xfrm>
            <a:off x="5404476" y="1188571"/>
            <a:ext cx="5396396" cy="5416658"/>
          </a:xfrm>
          <a:prstGeom prst="rect">
            <a:avLst/>
          </a:prstGeom>
        </p:spPr>
      </p:pic>
      <p:sp>
        <p:nvSpPr>
          <p:cNvPr id="3" name="TextBox 2">
            <a:extLst>
              <a:ext uri="{FF2B5EF4-FFF2-40B4-BE49-F238E27FC236}">
                <a16:creationId xmlns:a16="http://schemas.microsoft.com/office/drawing/2014/main" id="{905CE7F5-C735-4A63-B1B3-78AFDE80A22A}"/>
              </a:ext>
            </a:extLst>
          </p:cNvPr>
          <p:cNvSpPr txBox="1"/>
          <p:nvPr/>
        </p:nvSpPr>
        <p:spPr>
          <a:xfrm>
            <a:off x="520608" y="1413063"/>
            <a:ext cx="4655128" cy="4031873"/>
          </a:xfrm>
          <a:prstGeom prst="rect">
            <a:avLst/>
          </a:prstGeom>
          <a:noFill/>
        </p:spPr>
        <p:txBody>
          <a:bodyPr wrap="square" rtlCol="0">
            <a:spAutoFit/>
          </a:bodyPr>
          <a:lstStyle/>
          <a:p>
            <a:pPr algn="ctr"/>
            <a:r>
              <a:rPr lang="en-US" sz="3200" b="1" dirty="0">
                <a:solidFill>
                  <a:srgbClr val="0054A4"/>
                </a:solidFill>
                <a:ea typeface="Calibri" panose="020F0502020204030204" pitchFamily="34" charset="0"/>
                <a:cs typeface="Times New Roman" panose="02020603050405020304" pitchFamily="18" charset="0"/>
              </a:rPr>
              <a:t>Before you incorporate video messaging into your dollar-productive/vital activities, take a </a:t>
            </a:r>
          </a:p>
          <a:p>
            <a:pPr algn="ctr"/>
            <a:r>
              <a:rPr lang="en-US" sz="3200" b="1" dirty="0">
                <a:solidFill>
                  <a:srgbClr val="FF0000"/>
                </a:solidFill>
                <a:ea typeface="Calibri" panose="020F0502020204030204" pitchFamily="34" charset="0"/>
                <a:cs typeface="Times New Roman" panose="02020603050405020304" pitchFamily="18" charset="0"/>
              </a:rPr>
              <a:t>proactive + intentional </a:t>
            </a:r>
            <a:r>
              <a:rPr lang="en-US" sz="3200" b="1" dirty="0">
                <a:solidFill>
                  <a:srgbClr val="0054A4"/>
                </a:solidFill>
                <a:ea typeface="Calibri" panose="020F0502020204030204" pitchFamily="34" charset="0"/>
                <a:cs typeface="Times New Roman" panose="02020603050405020304" pitchFamily="18" charset="0"/>
              </a:rPr>
              <a:t>approach by </a:t>
            </a:r>
          </a:p>
          <a:p>
            <a:pPr algn="ctr"/>
            <a:r>
              <a:rPr lang="en-US" sz="3200" b="1" u="sng" dirty="0">
                <a:solidFill>
                  <a:srgbClr val="0054A4"/>
                </a:solidFill>
                <a:ea typeface="Calibri" panose="020F0502020204030204" pitchFamily="34" charset="0"/>
                <a:cs typeface="Times New Roman" panose="02020603050405020304" pitchFamily="18" charset="0"/>
              </a:rPr>
              <a:t>mapping out your message ahead of time</a:t>
            </a:r>
            <a:r>
              <a:rPr lang="en-US" sz="3200" b="1" dirty="0">
                <a:solidFill>
                  <a:srgbClr val="0054A4"/>
                </a:solidFill>
                <a:ea typeface="Calibri" panose="020F0502020204030204" pitchFamily="34" charset="0"/>
                <a:cs typeface="Times New Roman" panose="02020603050405020304" pitchFamily="18" charset="0"/>
              </a:rPr>
              <a:t>.</a:t>
            </a:r>
            <a:endParaRPr lang="en-US" sz="2000" b="1" dirty="0">
              <a:solidFill>
                <a:srgbClr val="0054A4"/>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73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6CBABA-10C4-4741-9AF8-C75E749FA03B}"/>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BUILDING YOUR VIDEO SCRIPT</a:t>
            </a:r>
          </a:p>
        </p:txBody>
      </p:sp>
      <p:pic>
        <p:nvPicPr>
          <p:cNvPr id="3" name="Picture 2">
            <a:extLst>
              <a:ext uri="{FF2B5EF4-FFF2-40B4-BE49-F238E27FC236}">
                <a16:creationId xmlns:a16="http://schemas.microsoft.com/office/drawing/2014/main" id="{8F056693-BB56-4B5E-A919-86E408F952EC}"/>
              </a:ext>
            </a:extLst>
          </p:cNvPr>
          <p:cNvPicPr>
            <a:picLocks noChangeAspect="1"/>
          </p:cNvPicPr>
          <p:nvPr/>
        </p:nvPicPr>
        <p:blipFill>
          <a:blip r:embed="rId3"/>
          <a:stretch>
            <a:fillRect/>
          </a:stretch>
        </p:blipFill>
        <p:spPr>
          <a:xfrm>
            <a:off x="3246424" y="1789482"/>
            <a:ext cx="5699152" cy="4893951"/>
          </a:xfrm>
          <a:prstGeom prst="rect">
            <a:avLst/>
          </a:prstGeom>
        </p:spPr>
      </p:pic>
    </p:spTree>
    <p:extLst>
      <p:ext uri="{BB962C8B-B14F-4D97-AF65-F5344CB8AC3E}">
        <p14:creationId xmlns:p14="http://schemas.microsoft.com/office/powerpoint/2010/main" val="278186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94316-CAA7-4BEC-8D6B-B85993E0286E}"/>
              </a:ext>
            </a:extLst>
          </p:cNvPr>
          <p:cNvPicPr>
            <a:picLocks noChangeAspect="1"/>
          </p:cNvPicPr>
          <p:nvPr/>
        </p:nvPicPr>
        <p:blipFill>
          <a:blip r:embed="rId3"/>
          <a:stretch>
            <a:fillRect/>
          </a:stretch>
        </p:blipFill>
        <p:spPr>
          <a:xfrm>
            <a:off x="1340168" y="1878000"/>
            <a:ext cx="9511659" cy="3102000"/>
          </a:xfrm>
          <a:prstGeom prst="rect">
            <a:avLst/>
          </a:prstGeom>
        </p:spPr>
      </p:pic>
      <p:sp>
        <p:nvSpPr>
          <p:cNvPr id="5" name="TextBox 4">
            <a:extLst>
              <a:ext uri="{FF2B5EF4-FFF2-40B4-BE49-F238E27FC236}">
                <a16:creationId xmlns:a16="http://schemas.microsoft.com/office/drawing/2014/main" id="{5E07E779-5379-4D86-AAA4-6758E3471DC1}"/>
              </a:ext>
            </a:extLst>
          </p:cNvPr>
          <p:cNvSpPr txBox="1"/>
          <p:nvPr/>
        </p:nvSpPr>
        <p:spPr>
          <a:xfrm>
            <a:off x="3011977" y="5067328"/>
            <a:ext cx="6168043" cy="1569660"/>
          </a:xfrm>
          <a:prstGeom prst="rect">
            <a:avLst/>
          </a:prstGeom>
          <a:noFill/>
        </p:spPr>
        <p:txBody>
          <a:bodyPr wrap="square" rtlCol="0">
            <a:spAutoFit/>
          </a:bodyPr>
          <a:lstStyle/>
          <a:p>
            <a:pPr algn="ctr"/>
            <a:r>
              <a:rPr lang="en-US" sz="2400" dirty="0">
                <a:latin typeface="Gotham Bold" pitchFamily="50" charset="0"/>
                <a:cs typeface="Gotham Bold" pitchFamily="50" charset="0"/>
              </a:rPr>
              <a:t>Build Your Own Video Script.</a:t>
            </a:r>
          </a:p>
          <a:p>
            <a:pPr algn="ctr"/>
            <a:endParaRPr lang="en-US" sz="2400" dirty="0">
              <a:latin typeface="Gotham Bold" pitchFamily="50" charset="0"/>
              <a:cs typeface="Gotham Bold" pitchFamily="50" charset="0"/>
            </a:endParaRPr>
          </a:p>
          <a:p>
            <a:pPr algn="ctr"/>
            <a:r>
              <a:rPr lang="en-US" sz="2400" dirty="0">
                <a:latin typeface="Gotham Book" pitchFamily="50" charset="0"/>
                <a:cs typeface="Gotham Book" pitchFamily="50" charset="0"/>
              </a:rPr>
              <a:t>Practice the </a:t>
            </a:r>
            <a:r>
              <a:rPr lang="en-US" sz="2400" u="sng" dirty="0">
                <a:latin typeface="Gotham Bold" pitchFamily="50" charset="0"/>
                <a:cs typeface="Gotham Bold" pitchFamily="50" charset="0"/>
              </a:rPr>
              <a:t>Structure + Flow</a:t>
            </a:r>
            <a:r>
              <a:rPr lang="en-US" sz="2400" dirty="0">
                <a:latin typeface="Gotham Book" pitchFamily="50" charset="0"/>
                <a:cs typeface="Gotham Book" pitchFamily="50" charset="0"/>
              </a:rPr>
              <a:t> of your script with a partner!</a:t>
            </a:r>
          </a:p>
        </p:txBody>
      </p:sp>
      <p:sp>
        <p:nvSpPr>
          <p:cNvPr id="6" name="TextBox 5">
            <a:extLst>
              <a:ext uri="{FF2B5EF4-FFF2-40B4-BE49-F238E27FC236}">
                <a16:creationId xmlns:a16="http://schemas.microsoft.com/office/drawing/2014/main" id="{367DC026-82E9-485B-8EED-E1A938CF09A8}"/>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BUILDING YOUR VIDEO SCRIPT</a:t>
            </a:r>
          </a:p>
        </p:txBody>
      </p:sp>
    </p:spTree>
    <p:extLst>
      <p:ext uri="{BB962C8B-B14F-4D97-AF65-F5344CB8AC3E}">
        <p14:creationId xmlns:p14="http://schemas.microsoft.com/office/powerpoint/2010/main" val="2087346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A121A-F3C8-4748-938B-281307EDE4E0}"/>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GENERATION &amp; VIDEO</a:t>
            </a:r>
          </a:p>
        </p:txBody>
      </p:sp>
      <p:sp>
        <p:nvSpPr>
          <p:cNvPr id="3" name="Text Box 383">
            <a:extLst>
              <a:ext uri="{FF2B5EF4-FFF2-40B4-BE49-F238E27FC236}">
                <a16:creationId xmlns:a16="http://schemas.microsoft.com/office/drawing/2014/main" id="{22E51AD6-5D5E-482A-9572-DC8588D8BE29}"/>
              </a:ext>
            </a:extLst>
          </p:cNvPr>
          <p:cNvSpPr txBox="1"/>
          <p:nvPr/>
        </p:nvSpPr>
        <p:spPr>
          <a:xfrm>
            <a:off x="2441493" y="1240675"/>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LISTING LG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7149086-1D10-4E44-9642-C0B789699764}"/>
              </a:ext>
            </a:extLst>
          </p:cNvPr>
          <p:cNvPicPr>
            <a:picLocks noChangeAspect="1"/>
          </p:cNvPicPr>
          <p:nvPr/>
        </p:nvPicPr>
        <p:blipFill>
          <a:blip r:embed="rId2"/>
          <a:stretch>
            <a:fillRect/>
          </a:stretch>
        </p:blipFill>
        <p:spPr>
          <a:xfrm>
            <a:off x="1572120" y="2102340"/>
            <a:ext cx="9047759" cy="3735628"/>
          </a:xfrm>
          <a:prstGeom prst="rect">
            <a:avLst/>
          </a:prstGeom>
        </p:spPr>
      </p:pic>
    </p:spTree>
    <p:extLst>
      <p:ext uri="{BB962C8B-B14F-4D97-AF65-F5344CB8AC3E}">
        <p14:creationId xmlns:p14="http://schemas.microsoft.com/office/powerpoint/2010/main" val="2094290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83">
            <a:extLst>
              <a:ext uri="{FF2B5EF4-FFF2-40B4-BE49-F238E27FC236}">
                <a16:creationId xmlns:a16="http://schemas.microsoft.com/office/drawing/2014/main" id="{22E51AD6-5D5E-482A-9572-DC8588D8BE29}"/>
              </a:ext>
            </a:extLst>
          </p:cNvPr>
          <p:cNvSpPr txBox="1"/>
          <p:nvPr/>
        </p:nvSpPr>
        <p:spPr>
          <a:xfrm>
            <a:off x="2441493" y="1240675"/>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LISTING LG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B8E043A-2391-463E-ADB4-E8248251B712}"/>
              </a:ext>
            </a:extLst>
          </p:cNvPr>
          <p:cNvPicPr>
            <a:picLocks noChangeAspect="1"/>
          </p:cNvPicPr>
          <p:nvPr/>
        </p:nvPicPr>
        <p:blipFill>
          <a:blip r:embed="rId2"/>
          <a:stretch>
            <a:fillRect/>
          </a:stretch>
        </p:blipFill>
        <p:spPr>
          <a:xfrm>
            <a:off x="983387" y="2297862"/>
            <a:ext cx="10225225" cy="3155287"/>
          </a:xfrm>
          <a:prstGeom prst="rect">
            <a:avLst/>
          </a:prstGeom>
        </p:spPr>
      </p:pic>
      <p:sp>
        <p:nvSpPr>
          <p:cNvPr id="6" name="TextBox 5">
            <a:extLst>
              <a:ext uri="{FF2B5EF4-FFF2-40B4-BE49-F238E27FC236}">
                <a16:creationId xmlns:a16="http://schemas.microsoft.com/office/drawing/2014/main" id="{E7F803A0-47BA-4043-99EC-8C0C37B0643F}"/>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GENERATION &amp; VIDEO</a:t>
            </a:r>
          </a:p>
        </p:txBody>
      </p:sp>
    </p:spTree>
    <p:extLst>
      <p:ext uri="{BB962C8B-B14F-4D97-AF65-F5344CB8AC3E}">
        <p14:creationId xmlns:p14="http://schemas.microsoft.com/office/powerpoint/2010/main" val="296686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05D26-884D-4FAE-887A-5A4AB27CDCB4}"/>
              </a:ext>
            </a:extLst>
          </p:cNvPr>
          <p:cNvSpPr txBox="1"/>
          <p:nvPr/>
        </p:nvSpPr>
        <p:spPr>
          <a:xfrm>
            <a:off x="360485" y="641838"/>
            <a:ext cx="11447583" cy="707886"/>
          </a:xfrm>
          <a:prstGeom prst="rect">
            <a:avLst/>
          </a:prstGeom>
          <a:noFill/>
        </p:spPr>
        <p:txBody>
          <a:bodyPr wrap="square" rtlCol="0">
            <a:spAutoFit/>
          </a:bodyPr>
          <a:lstStyle/>
          <a:p>
            <a:pPr algn="ctr"/>
            <a:r>
              <a:rPr lang="en-US" sz="4000" b="1" dirty="0">
                <a:solidFill>
                  <a:srgbClr val="0A387A"/>
                </a:solidFill>
              </a:rPr>
              <a:t>COURSE OVERVIEW</a:t>
            </a:r>
          </a:p>
        </p:txBody>
      </p:sp>
      <p:sp>
        <p:nvSpPr>
          <p:cNvPr id="3" name="TextBox 2">
            <a:extLst>
              <a:ext uri="{FF2B5EF4-FFF2-40B4-BE49-F238E27FC236}">
                <a16:creationId xmlns:a16="http://schemas.microsoft.com/office/drawing/2014/main" id="{4608D9AD-61AD-47DF-B801-12DAF0FFCC97}"/>
              </a:ext>
            </a:extLst>
          </p:cNvPr>
          <p:cNvSpPr txBox="1"/>
          <p:nvPr/>
        </p:nvSpPr>
        <p:spPr>
          <a:xfrm>
            <a:off x="931986" y="1468316"/>
            <a:ext cx="9829798" cy="4986109"/>
          </a:xfrm>
          <a:prstGeom prst="rect">
            <a:avLst/>
          </a:prstGeom>
          <a:noFill/>
        </p:spPr>
        <p:txBody>
          <a:bodyPr wrap="square" rtlCol="0">
            <a:spAutoFit/>
          </a:bodyPr>
          <a:lstStyle/>
          <a:p>
            <a:pPr marL="73025" marR="0">
              <a:lnSpc>
                <a:spcPct val="107000"/>
              </a:lnSpc>
              <a:spcBef>
                <a:spcPts val="0"/>
              </a:spcBef>
              <a:spcAft>
                <a:spcPts val="0"/>
              </a:spcAft>
            </a:pPr>
            <a:r>
              <a:rPr lang="en-US" sz="2000" b="1" dirty="0">
                <a:effectLst/>
                <a:latin typeface="Gotham Bold" pitchFamily="50" charset="0"/>
                <a:ea typeface="Calibri" panose="020F0502020204030204" pitchFamily="34" charset="0"/>
                <a:cs typeface="Times New Roman" panose="02020603050405020304" pitchFamily="18" charset="0"/>
              </a:rPr>
              <a:t>PURPOSE: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sz="1600" dirty="0">
                <a:latin typeface="Gotham Book" pitchFamily="50" charset="0"/>
                <a:ea typeface="Calibri" panose="020F0502020204030204" pitchFamily="34" charset="0"/>
                <a:cs typeface="Times New Roman" panose="02020603050405020304" pitchFamily="18" charset="0"/>
              </a:rPr>
              <a:t>To increase basic skill and confidence when implementing video into your business plan and dollar-productive activities.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dirty="0">
                <a:effectLst/>
                <a:latin typeface="Gotham Book" pitchFamily="50"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sz="2000" b="1" dirty="0">
                <a:effectLst/>
                <a:latin typeface="Gotham Bold" pitchFamily="50" charset="0"/>
                <a:ea typeface="Calibri" panose="020F0502020204030204" pitchFamily="34" charset="0"/>
                <a:cs typeface="Times New Roman" panose="02020603050405020304" pitchFamily="18" charset="0"/>
              </a:rPr>
              <a:t>EXPECTATION: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sz="1600" dirty="0">
                <a:latin typeface="Gotham Book" pitchFamily="50" charset="0"/>
                <a:ea typeface="Calibri" panose="020F0502020204030204" pitchFamily="34" charset="0"/>
                <a:cs typeface="Times New Roman" panose="02020603050405020304" pitchFamily="18" charset="0"/>
              </a:rPr>
              <a:t>Upon completing this class, you should feel confident enough to incorporate video messaging into your dollar-productive activities. </a:t>
            </a:r>
          </a:p>
          <a:p>
            <a:pPr marL="73025" marR="0">
              <a:lnSpc>
                <a:spcPct val="107000"/>
              </a:lnSpc>
              <a:spcBef>
                <a:spcPts val="0"/>
              </a:spcBef>
              <a:spcAft>
                <a:spcPts val="0"/>
              </a:spcAft>
            </a:pPr>
            <a:endParaRPr lang="en-US" b="1" dirty="0">
              <a:effectLst/>
              <a:latin typeface="Gotham Bold" pitchFamily="50"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sz="2000" b="1" dirty="0">
                <a:effectLst/>
                <a:latin typeface="Gotham Bold" pitchFamily="50" charset="0"/>
                <a:ea typeface="Calibri" panose="020F0502020204030204" pitchFamily="34" charset="0"/>
                <a:cs typeface="Times New Roman" panose="02020603050405020304" pitchFamily="18" charset="0"/>
              </a:rPr>
              <a:t>STRATEGY: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sz="1600" dirty="0">
                <a:latin typeface="Gotham Book" pitchFamily="50" charset="0"/>
                <a:ea typeface="Calibri" panose="020F0502020204030204" pitchFamily="34" charset="0"/>
                <a:cs typeface="Times New Roman" panose="02020603050405020304" pitchFamily="18" charset="0"/>
              </a:rPr>
              <a:t>Creating a Human Connection to generate more relational capacity with clients, and in turn lead to more sales and greater productivity.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dirty="0">
                <a:effectLst/>
                <a:latin typeface="Gotham Book" pitchFamily="50"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r>
              <a:rPr lang="en-US" sz="2000" b="1" dirty="0">
                <a:effectLst/>
                <a:latin typeface="Gotham Bold" pitchFamily="50" charset="0"/>
                <a:ea typeface="Calibri" panose="020F0502020204030204" pitchFamily="34" charset="0"/>
                <a:cs typeface="Times New Roman" panose="02020603050405020304" pitchFamily="18" charset="0"/>
              </a:rPr>
              <a:t>RELATED COURSES: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Gotham Book" pitchFamily="50" charset="0"/>
                <a:ea typeface="Calibri" panose="020F0502020204030204" pitchFamily="34" charset="0"/>
                <a:cs typeface="Times New Roman" panose="02020603050405020304" pitchFamily="18" charset="0"/>
              </a:rPr>
              <a:t>All Lead Generation Courses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Gotham Book" pitchFamily="50" charset="0"/>
                <a:ea typeface="Calibri" panose="020F0502020204030204" pitchFamily="34" charset="0"/>
                <a:cs typeface="Times New Roman" panose="02020603050405020304" pitchFamily="18" charset="0"/>
              </a:rPr>
              <a:t>All Lead Conversion Courses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Gotham Book" pitchFamily="50" charset="0"/>
                <a:ea typeface="Calibri" panose="020F0502020204030204" pitchFamily="34" charset="0"/>
                <a:cs typeface="Times New Roman" panose="02020603050405020304" pitchFamily="18" charset="0"/>
              </a:rPr>
              <a:t>Social Media Boot Camp &amp; Marketing Boot Camp</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3025"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887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83">
            <a:extLst>
              <a:ext uri="{FF2B5EF4-FFF2-40B4-BE49-F238E27FC236}">
                <a16:creationId xmlns:a16="http://schemas.microsoft.com/office/drawing/2014/main" id="{22E51AD6-5D5E-482A-9572-DC8588D8BE29}"/>
              </a:ext>
            </a:extLst>
          </p:cNvPr>
          <p:cNvSpPr txBox="1"/>
          <p:nvPr/>
        </p:nvSpPr>
        <p:spPr>
          <a:xfrm>
            <a:off x="2441493" y="1240675"/>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BUYER LG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B0D270F-B1E4-49B6-941E-39F3E4F26C22}"/>
              </a:ext>
            </a:extLst>
          </p:cNvPr>
          <p:cNvPicPr>
            <a:picLocks noChangeAspect="1"/>
          </p:cNvPicPr>
          <p:nvPr/>
        </p:nvPicPr>
        <p:blipFill>
          <a:blip r:embed="rId2"/>
          <a:stretch>
            <a:fillRect/>
          </a:stretch>
        </p:blipFill>
        <p:spPr>
          <a:xfrm>
            <a:off x="437806" y="2286345"/>
            <a:ext cx="11316387" cy="2983923"/>
          </a:xfrm>
          <a:prstGeom prst="rect">
            <a:avLst/>
          </a:prstGeom>
        </p:spPr>
      </p:pic>
      <p:sp>
        <p:nvSpPr>
          <p:cNvPr id="5" name="TextBox 4">
            <a:extLst>
              <a:ext uri="{FF2B5EF4-FFF2-40B4-BE49-F238E27FC236}">
                <a16:creationId xmlns:a16="http://schemas.microsoft.com/office/drawing/2014/main" id="{2A41A0BB-BD28-4140-B3A5-985E0F7A9028}"/>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GENERATION &amp; VIDEO</a:t>
            </a:r>
          </a:p>
        </p:txBody>
      </p:sp>
    </p:spTree>
    <p:extLst>
      <p:ext uri="{BB962C8B-B14F-4D97-AF65-F5344CB8AC3E}">
        <p14:creationId xmlns:p14="http://schemas.microsoft.com/office/powerpoint/2010/main" val="3101278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83">
            <a:extLst>
              <a:ext uri="{FF2B5EF4-FFF2-40B4-BE49-F238E27FC236}">
                <a16:creationId xmlns:a16="http://schemas.microsoft.com/office/drawing/2014/main" id="{22E51AD6-5D5E-482A-9572-DC8588D8BE29}"/>
              </a:ext>
            </a:extLst>
          </p:cNvPr>
          <p:cNvSpPr txBox="1"/>
          <p:nvPr/>
        </p:nvSpPr>
        <p:spPr>
          <a:xfrm>
            <a:off x="2441493" y="1240675"/>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BUYER LG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60F5E24-CBC8-4BB5-BE07-8A324FA27091}"/>
              </a:ext>
            </a:extLst>
          </p:cNvPr>
          <p:cNvPicPr>
            <a:picLocks noChangeAspect="1"/>
          </p:cNvPicPr>
          <p:nvPr/>
        </p:nvPicPr>
        <p:blipFill>
          <a:blip r:embed="rId2"/>
          <a:stretch>
            <a:fillRect/>
          </a:stretch>
        </p:blipFill>
        <p:spPr>
          <a:xfrm>
            <a:off x="1054819" y="1980507"/>
            <a:ext cx="10082362" cy="3799696"/>
          </a:xfrm>
          <a:prstGeom prst="rect">
            <a:avLst/>
          </a:prstGeom>
        </p:spPr>
      </p:pic>
      <p:sp>
        <p:nvSpPr>
          <p:cNvPr id="5" name="TextBox 4">
            <a:extLst>
              <a:ext uri="{FF2B5EF4-FFF2-40B4-BE49-F238E27FC236}">
                <a16:creationId xmlns:a16="http://schemas.microsoft.com/office/drawing/2014/main" id="{A501C1F2-AE86-4F18-926E-AEA162EE01E2}"/>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GENERATION &amp; VIDEO</a:t>
            </a:r>
          </a:p>
        </p:txBody>
      </p:sp>
    </p:spTree>
    <p:extLst>
      <p:ext uri="{BB962C8B-B14F-4D97-AF65-F5344CB8AC3E}">
        <p14:creationId xmlns:p14="http://schemas.microsoft.com/office/powerpoint/2010/main" val="4228860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83">
            <a:extLst>
              <a:ext uri="{FF2B5EF4-FFF2-40B4-BE49-F238E27FC236}">
                <a16:creationId xmlns:a16="http://schemas.microsoft.com/office/drawing/2014/main" id="{22E51AD6-5D5E-482A-9572-DC8588D8BE29}"/>
              </a:ext>
            </a:extLst>
          </p:cNvPr>
          <p:cNvSpPr txBox="1"/>
          <p:nvPr/>
        </p:nvSpPr>
        <p:spPr>
          <a:xfrm>
            <a:off x="2441493" y="3767745"/>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BUYER LG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383">
            <a:extLst>
              <a:ext uri="{FF2B5EF4-FFF2-40B4-BE49-F238E27FC236}">
                <a16:creationId xmlns:a16="http://schemas.microsoft.com/office/drawing/2014/main" id="{65901CE0-D181-495D-B95B-E257F150235C}"/>
              </a:ext>
            </a:extLst>
          </p:cNvPr>
          <p:cNvSpPr txBox="1"/>
          <p:nvPr/>
        </p:nvSpPr>
        <p:spPr>
          <a:xfrm>
            <a:off x="2455347" y="1361210"/>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LISTING LG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DB09510-A711-4BF4-9785-C7C93F9A86EA}"/>
              </a:ext>
            </a:extLst>
          </p:cNvPr>
          <p:cNvPicPr>
            <a:picLocks noChangeAspect="1"/>
          </p:cNvPicPr>
          <p:nvPr/>
        </p:nvPicPr>
        <p:blipFill>
          <a:blip r:embed="rId2"/>
          <a:stretch>
            <a:fillRect/>
          </a:stretch>
        </p:blipFill>
        <p:spPr>
          <a:xfrm>
            <a:off x="2285999" y="4272743"/>
            <a:ext cx="7620000" cy="1276350"/>
          </a:xfrm>
          <a:prstGeom prst="rect">
            <a:avLst/>
          </a:prstGeom>
        </p:spPr>
      </p:pic>
      <p:pic>
        <p:nvPicPr>
          <p:cNvPr id="7" name="Picture 6">
            <a:extLst>
              <a:ext uri="{FF2B5EF4-FFF2-40B4-BE49-F238E27FC236}">
                <a16:creationId xmlns:a16="http://schemas.microsoft.com/office/drawing/2014/main" id="{EB36C820-A6EF-4612-84C1-E49C7B87907A}"/>
              </a:ext>
            </a:extLst>
          </p:cNvPr>
          <p:cNvPicPr>
            <a:picLocks noChangeAspect="1"/>
          </p:cNvPicPr>
          <p:nvPr/>
        </p:nvPicPr>
        <p:blipFill>
          <a:blip r:embed="rId3"/>
          <a:stretch>
            <a:fillRect/>
          </a:stretch>
        </p:blipFill>
        <p:spPr>
          <a:xfrm>
            <a:off x="2299853" y="1866207"/>
            <a:ext cx="7620000" cy="1276350"/>
          </a:xfrm>
          <a:prstGeom prst="rect">
            <a:avLst/>
          </a:prstGeom>
        </p:spPr>
      </p:pic>
      <p:sp>
        <p:nvSpPr>
          <p:cNvPr id="8" name="TextBox 7">
            <a:extLst>
              <a:ext uri="{FF2B5EF4-FFF2-40B4-BE49-F238E27FC236}">
                <a16:creationId xmlns:a16="http://schemas.microsoft.com/office/drawing/2014/main" id="{995F2322-1AA2-4A9D-993A-8C1F682FE2EC}"/>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GENERATION &amp; VIDEO</a:t>
            </a:r>
          </a:p>
        </p:txBody>
      </p:sp>
    </p:spTree>
    <p:extLst>
      <p:ext uri="{BB962C8B-B14F-4D97-AF65-F5344CB8AC3E}">
        <p14:creationId xmlns:p14="http://schemas.microsoft.com/office/powerpoint/2010/main" val="2575965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D8E2C-0360-4437-AE9E-E33987A57CE6}"/>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CONVERSION &amp; VIDEO</a:t>
            </a:r>
          </a:p>
        </p:txBody>
      </p:sp>
      <p:sp>
        <p:nvSpPr>
          <p:cNvPr id="3" name="TextBox 2">
            <a:extLst>
              <a:ext uri="{FF2B5EF4-FFF2-40B4-BE49-F238E27FC236}">
                <a16:creationId xmlns:a16="http://schemas.microsoft.com/office/drawing/2014/main" id="{01E9F7DC-8869-443A-9E8D-9BBC4EA09981}"/>
              </a:ext>
            </a:extLst>
          </p:cNvPr>
          <p:cNvSpPr txBox="1"/>
          <p:nvPr/>
        </p:nvSpPr>
        <p:spPr>
          <a:xfrm>
            <a:off x="1546166" y="1479665"/>
            <a:ext cx="9127375" cy="4284122"/>
          </a:xfrm>
          <a:prstGeom prst="rect">
            <a:avLst/>
          </a:prstGeom>
          <a:noFill/>
        </p:spPr>
        <p:txBody>
          <a:bodyPr wrap="square" rtlCol="0">
            <a:spAutoFit/>
          </a:bodyPr>
          <a:lstStyle/>
          <a:p>
            <a:pPr algn="ctr">
              <a:lnSpc>
                <a:spcPct val="107000"/>
              </a:lnSpc>
              <a:tabLst>
                <a:tab pos="1089660" algn="l"/>
                <a:tab pos="1752600" algn="l"/>
                <a:tab pos="2529840" algn="l"/>
              </a:tabLst>
            </a:pPr>
            <a:r>
              <a:rPr lang="en-US" sz="32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Utilizing video within your Lead Generation Vital Activities may present opportunities to convert those leads into lifelong clients and,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tabLst>
                <a:tab pos="1089660" algn="l"/>
                <a:tab pos="1752600" algn="l"/>
                <a:tab pos="2529840" algn="l"/>
              </a:tabLst>
            </a:pPr>
            <a:r>
              <a:rPr lang="en-US" sz="32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most importantly, </a:t>
            </a:r>
            <a:r>
              <a:rPr lang="en-US" sz="3200" u="sng"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advocates</a:t>
            </a:r>
            <a:r>
              <a:rPr lang="en-US" sz="32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 for your brand.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tabLst>
                <a:tab pos="1089660" algn="l"/>
                <a:tab pos="1752600" algn="l"/>
                <a:tab pos="2529840" algn="l"/>
              </a:tabLst>
            </a:pPr>
            <a:r>
              <a:rPr lang="en-US" sz="32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tabLst>
                <a:tab pos="1089660" algn="l"/>
                <a:tab pos="1752600" algn="l"/>
                <a:tab pos="2529840" algn="l"/>
              </a:tabLst>
            </a:pPr>
            <a:r>
              <a:rPr lang="en-US" sz="32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Within the </a:t>
            </a:r>
            <a:r>
              <a:rPr lang="en-US" sz="3200" u="sng"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Lead Conversion</a:t>
            </a:r>
            <a:r>
              <a:rPr lang="en-US" sz="32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 language, try to be as </a:t>
            </a:r>
            <a:r>
              <a:rPr lang="en-US" sz="3200" u="sng"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specific</a:t>
            </a:r>
            <a:r>
              <a:rPr lang="en-US" sz="32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 and </a:t>
            </a:r>
            <a:r>
              <a:rPr lang="en-US" sz="3200" u="sng"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personal</a:t>
            </a:r>
            <a:r>
              <a:rPr lang="en-US" sz="32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 to the individual/family as possible.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239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1">
            <a:extLst>
              <a:ext uri="{FF2B5EF4-FFF2-40B4-BE49-F238E27FC236}">
                <a16:creationId xmlns:a16="http://schemas.microsoft.com/office/drawing/2014/main" id="{3AD3B66E-67C2-4847-9949-029E6398A669}"/>
              </a:ext>
            </a:extLst>
          </p:cNvPr>
          <p:cNvSpPr txBox="1"/>
          <p:nvPr/>
        </p:nvSpPr>
        <p:spPr>
          <a:xfrm>
            <a:off x="2456826" y="1323801"/>
            <a:ext cx="7306056" cy="502920"/>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LISTING LC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4038AE-0600-43DF-B126-18A1C456FEBE}"/>
              </a:ext>
            </a:extLst>
          </p:cNvPr>
          <p:cNvPicPr>
            <a:picLocks noChangeAspect="1"/>
          </p:cNvPicPr>
          <p:nvPr/>
        </p:nvPicPr>
        <p:blipFill>
          <a:blip r:embed="rId3"/>
          <a:stretch>
            <a:fillRect/>
          </a:stretch>
        </p:blipFill>
        <p:spPr>
          <a:xfrm>
            <a:off x="991456" y="2144681"/>
            <a:ext cx="10209087" cy="3210817"/>
          </a:xfrm>
          <a:prstGeom prst="rect">
            <a:avLst/>
          </a:prstGeom>
        </p:spPr>
      </p:pic>
      <p:sp>
        <p:nvSpPr>
          <p:cNvPr id="6" name="TextBox 5">
            <a:extLst>
              <a:ext uri="{FF2B5EF4-FFF2-40B4-BE49-F238E27FC236}">
                <a16:creationId xmlns:a16="http://schemas.microsoft.com/office/drawing/2014/main" id="{B39C0D39-B30E-4067-87A8-C8575D038D39}"/>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CONVERSION &amp; VIDEO</a:t>
            </a:r>
          </a:p>
        </p:txBody>
      </p:sp>
    </p:spTree>
    <p:extLst>
      <p:ext uri="{BB962C8B-B14F-4D97-AF65-F5344CB8AC3E}">
        <p14:creationId xmlns:p14="http://schemas.microsoft.com/office/powerpoint/2010/main" val="2733309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1">
            <a:extLst>
              <a:ext uri="{FF2B5EF4-FFF2-40B4-BE49-F238E27FC236}">
                <a16:creationId xmlns:a16="http://schemas.microsoft.com/office/drawing/2014/main" id="{3AD3B66E-67C2-4847-9949-029E6398A669}"/>
              </a:ext>
            </a:extLst>
          </p:cNvPr>
          <p:cNvSpPr txBox="1"/>
          <p:nvPr/>
        </p:nvSpPr>
        <p:spPr>
          <a:xfrm>
            <a:off x="2456826" y="1323801"/>
            <a:ext cx="7306056" cy="502920"/>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LISTING LC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171613C-2395-420A-AB27-64C5FECE0F7E}"/>
              </a:ext>
            </a:extLst>
          </p:cNvPr>
          <p:cNvPicPr>
            <a:picLocks noChangeAspect="1"/>
          </p:cNvPicPr>
          <p:nvPr/>
        </p:nvPicPr>
        <p:blipFill>
          <a:blip r:embed="rId3"/>
          <a:stretch>
            <a:fillRect/>
          </a:stretch>
        </p:blipFill>
        <p:spPr>
          <a:xfrm>
            <a:off x="842498" y="2144681"/>
            <a:ext cx="10507003" cy="3668684"/>
          </a:xfrm>
          <a:prstGeom prst="rect">
            <a:avLst/>
          </a:prstGeom>
        </p:spPr>
      </p:pic>
      <p:sp>
        <p:nvSpPr>
          <p:cNvPr id="5" name="TextBox 4">
            <a:extLst>
              <a:ext uri="{FF2B5EF4-FFF2-40B4-BE49-F238E27FC236}">
                <a16:creationId xmlns:a16="http://schemas.microsoft.com/office/drawing/2014/main" id="{4F5A3CC8-38B2-4DF9-A763-6C0D04691FCF}"/>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CONVERSION &amp; VIDEO</a:t>
            </a:r>
          </a:p>
        </p:txBody>
      </p:sp>
    </p:spTree>
    <p:extLst>
      <p:ext uri="{BB962C8B-B14F-4D97-AF65-F5344CB8AC3E}">
        <p14:creationId xmlns:p14="http://schemas.microsoft.com/office/powerpoint/2010/main" val="2473886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1">
            <a:extLst>
              <a:ext uri="{FF2B5EF4-FFF2-40B4-BE49-F238E27FC236}">
                <a16:creationId xmlns:a16="http://schemas.microsoft.com/office/drawing/2014/main" id="{3AD3B66E-67C2-4847-9949-029E6398A669}"/>
              </a:ext>
            </a:extLst>
          </p:cNvPr>
          <p:cNvSpPr txBox="1"/>
          <p:nvPr/>
        </p:nvSpPr>
        <p:spPr>
          <a:xfrm>
            <a:off x="2456826" y="1323801"/>
            <a:ext cx="7306056" cy="502920"/>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BUYER LC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E6B09E0-7660-41A1-9616-217010F10446}"/>
              </a:ext>
            </a:extLst>
          </p:cNvPr>
          <p:cNvPicPr>
            <a:picLocks noChangeAspect="1"/>
          </p:cNvPicPr>
          <p:nvPr/>
        </p:nvPicPr>
        <p:blipFill>
          <a:blip r:embed="rId3"/>
          <a:stretch>
            <a:fillRect/>
          </a:stretch>
        </p:blipFill>
        <p:spPr>
          <a:xfrm>
            <a:off x="678479" y="2262014"/>
            <a:ext cx="10835042" cy="3490393"/>
          </a:xfrm>
          <a:prstGeom prst="rect">
            <a:avLst/>
          </a:prstGeom>
        </p:spPr>
      </p:pic>
      <p:sp>
        <p:nvSpPr>
          <p:cNvPr id="6" name="TextBox 5">
            <a:extLst>
              <a:ext uri="{FF2B5EF4-FFF2-40B4-BE49-F238E27FC236}">
                <a16:creationId xmlns:a16="http://schemas.microsoft.com/office/drawing/2014/main" id="{84C4033B-E45D-4052-AAE5-CFD630455B46}"/>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CONVERSION &amp; VIDEO</a:t>
            </a:r>
          </a:p>
        </p:txBody>
      </p:sp>
    </p:spTree>
    <p:extLst>
      <p:ext uri="{BB962C8B-B14F-4D97-AF65-F5344CB8AC3E}">
        <p14:creationId xmlns:p14="http://schemas.microsoft.com/office/powerpoint/2010/main" val="1771661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1">
            <a:extLst>
              <a:ext uri="{FF2B5EF4-FFF2-40B4-BE49-F238E27FC236}">
                <a16:creationId xmlns:a16="http://schemas.microsoft.com/office/drawing/2014/main" id="{3AD3B66E-67C2-4847-9949-029E6398A669}"/>
              </a:ext>
            </a:extLst>
          </p:cNvPr>
          <p:cNvSpPr txBox="1"/>
          <p:nvPr/>
        </p:nvSpPr>
        <p:spPr>
          <a:xfrm>
            <a:off x="2456826" y="1323801"/>
            <a:ext cx="7306056" cy="502920"/>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BUYER LC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E1FE7D3-0BC6-4BB2-A391-419D869BC9E5}"/>
              </a:ext>
            </a:extLst>
          </p:cNvPr>
          <p:cNvPicPr>
            <a:picLocks noChangeAspect="1"/>
          </p:cNvPicPr>
          <p:nvPr/>
        </p:nvPicPr>
        <p:blipFill>
          <a:blip r:embed="rId3"/>
          <a:stretch>
            <a:fillRect/>
          </a:stretch>
        </p:blipFill>
        <p:spPr>
          <a:xfrm>
            <a:off x="529259" y="2144681"/>
            <a:ext cx="11133482" cy="3701848"/>
          </a:xfrm>
          <a:prstGeom prst="rect">
            <a:avLst/>
          </a:prstGeom>
        </p:spPr>
      </p:pic>
      <p:sp>
        <p:nvSpPr>
          <p:cNvPr id="5" name="TextBox 4">
            <a:extLst>
              <a:ext uri="{FF2B5EF4-FFF2-40B4-BE49-F238E27FC236}">
                <a16:creationId xmlns:a16="http://schemas.microsoft.com/office/drawing/2014/main" id="{B154F53F-372B-41D4-85FD-22FA44DB5DD1}"/>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CONVERSION &amp; VIDEO</a:t>
            </a:r>
          </a:p>
        </p:txBody>
      </p:sp>
    </p:spTree>
    <p:extLst>
      <p:ext uri="{BB962C8B-B14F-4D97-AF65-F5344CB8AC3E}">
        <p14:creationId xmlns:p14="http://schemas.microsoft.com/office/powerpoint/2010/main" val="521089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83">
            <a:extLst>
              <a:ext uri="{FF2B5EF4-FFF2-40B4-BE49-F238E27FC236}">
                <a16:creationId xmlns:a16="http://schemas.microsoft.com/office/drawing/2014/main" id="{22E51AD6-5D5E-482A-9572-DC8588D8BE29}"/>
              </a:ext>
            </a:extLst>
          </p:cNvPr>
          <p:cNvSpPr txBox="1"/>
          <p:nvPr/>
        </p:nvSpPr>
        <p:spPr>
          <a:xfrm>
            <a:off x="2441493" y="3767745"/>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BUYER LC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383">
            <a:extLst>
              <a:ext uri="{FF2B5EF4-FFF2-40B4-BE49-F238E27FC236}">
                <a16:creationId xmlns:a16="http://schemas.microsoft.com/office/drawing/2014/main" id="{65901CE0-D181-495D-B95B-E257F150235C}"/>
              </a:ext>
            </a:extLst>
          </p:cNvPr>
          <p:cNvSpPr txBox="1"/>
          <p:nvPr/>
        </p:nvSpPr>
        <p:spPr>
          <a:xfrm>
            <a:off x="2455347" y="1361210"/>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LISTING LC ACTIVITIES: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FF620B9-5CDA-4DB7-9A86-FCF9F25E9B8F}"/>
              </a:ext>
            </a:extLst>
          </p:cNvPr>
          <p:cNvPicPr>
            <a:picLocks noChangeAspect="1"/>
          </p:cNvPicPr>
          <p:nvPr/>
        </p:nvPicPr>
        <p:blipFill>
          <a:blip r:embed="rId2"/>
          <a:stretch>
            <a:fillRect/>
          </a:stretch>
        </p:blipFill>
        <p:spPr>
          <a:xfrm>
            <a:off x="2276474" y="1866208"/>
            <a:ext cx="7639050" cy="1266825"/>
          </a:xfrm>
          <a:prstGeom prst="rect">
            <a:avLst/>
          </a:prstGeom>
        </p:spPr>
      </p:pic>
      <p:pic>
        <p:nvPicPr>
          <p:cNvPr id="9" name="Picture 8">
            <a:extLst>
              <a:ext uri="{FF2B5EF4-FFF2-40B4-BE49-F238E27FC236}">
                <a16:creationId xmlns:a16="http://schemas.microsoft.com/office/drawing/2014/main" id="{2C19518F-E733-451C-A218-79D51AE44743}"/>
              </a:ext>
            </a:extLst>
          </p:cNvPr>
          <p:cNvPicPr>
            <a:picLocks noChangeAspect="1"/>
          </p:cNvPicPr>
          <p:nvPr/>
        </p:nvPicPr>
        <p:blipFill>
          <a:blip r:embed="rId3"/>
          <a:stretch>
            <a:fillRect/>
          </a:stretch>
        </p:blipFill>
        <p:spPr>
          <a:xfrm>
            <a:off x="2305049" y="4293092"/>
            <a:ext cx="7581900" cy="1228725"/>
          </a:xfrm>
          <a:prstGeom prst="rect">
            <a:avLst/>
          </a:prstGeom>
        </p:spPr>
      </p:pic>
      <p:sp>
        <p:nvSpPr>
          <p:cNvPr id="7" name="TextBox 6">
            <a:extLst>
              <a:ext uri="{FF2B5EF4-FFF2-40B4-BE49-F238E27FC236}">
                <a16:creationId xmlns:a16="http://schemas.microsoft.com/office/drawing/2014/main" id="{7FDDE0FE-2377-4FEB-A161-C9FAD34C53F7}"/>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LEAD CONVERSION &amp; VIDEO</a:t>
            </a:r>
          </a:p>
        </p:txBody>
      </p:sp>
    </p:spTree>
    <p:extLst>
      <p:ext uri="{BB962C8B-B14F-4D97-AF65-F5344CB8AC3E}">
        <p14:creationId xmlns:p14="http://schemas.microsoft.com/office/powerpoint/2010/main" val="764701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C359B8-AC59-49C3-BBA9-F27FF370FBAE}"/>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MARKETING &amp; VIDEO</a:t>
            </a:r>
          </a:p>
        </p:txBody>
      </p:sp>
      <p:sp>
        <p:nvSpPr>
          <p:cNvPr id="4" name="Text Box 383">
            <a:extLst>
              <a:ext uri="{FF2B5EF4-FFF2-40B4-BE49-F238E27FC236}">
                <a16:creationId xmlns:a16="http://schemas.microsoft.com/office/drawing/2014/main" id="{3B4E3F49-F654-445A-8B09-7A87CCBC2BD4}"/>
              </a:ext>
            </a:extLst>
          </p:cNvPr>
          <p:cNvSpPr txBox="1"/>
          <p:nvPr/>
        </p:nvSpPr>
        <p:spPr>
          <a:xfrm>
            <a:off x="2455347" y="1361210"/>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MARKETING: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070021A-764D-45DD-8302-488E88F867E1}"/>
              </a:ext>
            </a:extLst>
          </p:cNvPr>
          <p:cNvPicPr>
            <a:picLocks noChangeAspect="1"/>
          </p:cNvPicPr>
          <p:nvPr/>
        </p:nvPicPr>
        <p:blipFill>
          <a:blip r:embed="rId2"/>
          <a:stretch>
            <a:fillRect/>
          </a:stretch>
        </p:blipFill>
        <p:spPr>
          <a:xfrm>
            <a:off x="597259" y="2477193"/>
            <a:ext cx="10819094" cy="3019597"/>
          </a:xfrm>
          <a:prstGeom prst="rect">
            <a:avLst/>
          </a:prstGeom>
        </p:spPr>
      </p:pic>
    </p:spTree>
    <p:extLst>
      <p:ext uri="{BB962C8B-B14F-4D97-AF65-F5344CB8AC3E}">
        <p14:creationId xmlns:p14="http://schemas.microsoft.com/office/powerpoint/2010/main" val="285342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05D26-884D-4FAE-887A-5A4AB27CDCB4}"/>
              </a:ext>
            </a:extLst>
          </p:cNvPr>
          <p:cNvSpPr txBox="1"/>
          <p:nvPr/>
        </p:nvSpPr>
        <p:spPr>
          <a:xfrm>
            <a:off x="372208" y="632918"/>
            <a:ext cx="11447583" cy="707886"/>
          </a:xfrm>
          <a:prstGeom prst="rect">
            <a:avLst/>
          </a:prstGeom>
          <a:noFill/>
        </p:spPr>
        <p:txBody>
          <a:bodyPr wrap="square" rtlCol="0">
            <a:spAutoFit/>
          </a:bodyPr>
          <a:lstStyle/>
          <a:p>
            <a:pPr algn="ctr"/>
            <a:r>
              <a:rPr lang="en-US" sz="4000" b="1" dirty="0">
                <a:solidFill>
                  <a:srgbClr val="0A387A"/>
                </a:solidFill>
              </a:rPr>
              <a:t>PLAN</a:t>
            </a:r>
          </a:p>
        </p:txBody>
      </p:sp>
      <p:grpSp>
        <p:nvGrpSpPr>
          <p:cNvPr id="4" name="Group 3">
            <a:extLst>
              <a:ext uri="{FF2B5EF4-FFF2-40B4-BE49-F238E27FC236}">
                <a16:creationId xmlns:a16="http://schemas.microsoft.com/office/drawing/2014/main" id="{F96D54AD-4259-4D7F-BF34-E89B9DE33935}"/>
              </a:ext>
            </a:extLst>
          </p:cNvPr>
          <p:cNvGrpSpPr/>
          <p:nvPr/>
        </p:nvGrpSpPr>
        <p:grpSpPr>
          <a:xfrm>
            <a:off x="850333" y="1804630"/>
            <a:ext cx="10467886" cy="3802610"/>
            <a:chOff x="717696" y="1373807"/>
            <a:chExt cx="10467886" cy="3802610"/>
          </a:xfrm>
        </p:grpSpPr>
        <p:sp>
          <p:nvSpPr>
            <p:cNvPr id="5" name="TextBox 4">
              <a:extLst>
                <a:ext uri="{FF2B5EF4-FFF2-40B4-BE49-F238E27FC236}">
                  <a16:creationId xmlns:a16="http://schemas.microsoft.com/office/drawing/2014/main" id="{869CFC80-376F-4E65-B43F-C432F5729E7D}"/>
                </a:ext>
              </a:extLst>
            </p:cNvPr>
            <p:cNvSpPr txBox="1"/>
            <p:nvPr/>
          </p:nvSpPr>
          <p:spPr>
            <a:xfrm>
              <a:off x="717696" y="2513355"/>
              <a:ext cx="2417917" cy="1200329"/>
            </a:xfrm>
            <a:prstGeom prst="rect">
              <a:avLst/>
            </a:prstGeom>
            <a:noFill/>
          </p:spPr>
          <p:txBody>
            <a:bodyPr wrap="square" rtlCol="0">
              <a:spAutoFit/>
            </a:bodyPr>
            <a:lstStyle/>
            <a:p>
              <a:pPr algn="ctr"/>
              <a:r>
                <a:rPr lang="en-US" sz="1600" b="1" dirty="0">
                  <a:latin typeface="Museo Sans Rounded 900" panose="02000000000000000000" pitchFamily="50" charset="0"/>
                </a:rPr>
                <a:t>Your Personal Brand</a:t>
              </a:r>
            </a:p>
            <a:p>
              <a:pPr algn="ctr"/>
              <a:r>
                <a:rPr lang="en-US" sz="1400" dirty="0">
                  <a:latin typeface="Gotham Book" pitchFamily="50" charset="0"/>
                  <a:cs typeface="Gotham Book" pitchFamily="50" charset="0"/>
                </a:rPr>
                <a:t>Identify Audience</a:t>
              </a:r>
            </a:p>
            <a:p>
              <a:pPr algn="ctr"/>
              <a:r>
                <a:rPr lang="en-US" sz="1400" dirty="0">
                  <a:latin typeface="Gotham Book" pitchFamily="50" charset="0"/>
                  <a:cs typeface="Gotham Book" pitchFamily="50" charset="0"/>
                </a:rPr>
                <a:t>Determine Content Gap</a:t>
              </a:r>
            </a:p>
            <a:p>
              <a:pPr algn="ctr"/>
              <a:r>
                <a:rPr lang="en-US" sz="1400" dirty="0">
                  <a:latin typeface="Gotham Book" pitchFamily="50" charset="0"/>
                  <a:cs typeface="Gotham Book" pitchFamily="50" charset="0"/>
                </a:rPr>
                <a:t>Determine Value</a:t>
              </a:r>
            </a:p>
            <a:p>
              <a:pPr algn="ctr"/>
              <a:r>
                <a:rPr lang="en-US" sz="1400" dirty="0">
                  <a:latin typeface="Gotham Book" pitchFamily="50" charset="0"/>
                  <a:cs typeface="Gotham Book" pitchFamily="50" charset="0"/>
                </a:rPr>
                <a:t>Be a Storyteller</a:t>
              </a:r>
              <a:endParaRPr lang="en-US" dirty="0">
                <a:latin typeface="Gotham Book" pitchFamily="50" charset="0"/>
                <a:cs typeface="Gotham Book" pitchFamily="50" charset="0"/>
              </a:endParaRPr>
            </a:p>
          </p:txBody>
        </p:sp>
        <p:sp>
          <p:nvSpPr>
            <p:cNvPr id="6" name="TextBox 5">
              <a:extLst>
                <a:ext uri="{FF2B5EF4-FFF2-40B4-BE49-F238E27FC236}">
                  <a16:creationId xmlns:a16="http://schemas.microsoft.com/office/drawing/2014/main" id="{026796F4-2196-48DB-B007-451300FA20A5}"/>
                </a:ext>
              </a:extLst>
            </p:cNvPr>
            <p:cNvSpPr txBox="1"/>
            <p:nvPr/>
          </p:nvSpPr>
          <p:spPr>
            <a:xfrm>
              <a:off x="4157165" y="3976088"/>
              <a:ext cx="3015287" cy="1200329"/>
            </a:xfrm>
            <a:prstGeom prst="rect">
              <a:avLst/>
            </a:prstGeom>
            <a:noFill/>
          </p:spPr>
          <p:txBody>
            <a:bodyPr wrap="square" rtlCol="0">
              <a:spAutoFit/>
            </a:bodyPr>
            <a:lstStyle/>
            <a:p>
              <a:pPr algn="ctr"/>
              <a:r>
                <a:rPr lang="en-US" sz="1600" b="1" dirty="0">
                  <a:latin typeface="Museo Sans Rounded 900" panose="02000000000000000000" pitchFamily="50" charset="0"/>
                </a:rPr>
                <a:t>Become Dollar-Productive</a:t>
              </a:r>
            </a:p>
            <a:p>
              <a:pPr algn="ctr"/>
              <a:r>
                <a:rPr lang="en-US" sz="1400" dirty="0">
                  <a:latin typeface="Gotham Book" pitchFamily="50" charset="0"/>
                  <a:cs typeface="Gotham Book" pitchFamily="50" charset="0"/>
                </a:rPr>
                <a:t>The 47 Vital Listing Activities</a:t>
              </a:r>
            </a:p>
            <a:p>
              <a:pPr algn="ctr"/>
              <a:r>
                <a:rPr lang="en-US" sz="1400" dirty="0">
                  <a:latin typeface="Gotham Book" pitchFamily="50" charset="0"/>
                  <a:cs typeface="Gotham Book" pitchFamily="50" charset="0"/>
                </a:rPr>
                <a:t>The 47 Vital Buyer Activities</a:t>
              </a:r>
            </a:p>
            <a:p>
              <a:pPr algn="ctr"/>
              <a:r>
                <a:rPr lang="en-US" sz="1400" dirty="0">
                  <a:latin typeface="Gotham Book" pitchFamily="50" charset="0"/>
                  <a:cs typeface="Gotham Book" pitchFamily="50" charset="0"/>
                </a:rPr>
                <a:t>Marketing</a:t>
              </a:r>
            </a:p>
            <a:p>
              <a:pPr algn="ctr"/>
              <a:r>
                <a:rPr lang="en-US" sz="1400" dirty="0">
                  <a:latin typeface="Gotham Book" pitchFamily="50" charset="0"/>
                  <a:cs typeface="Gotham Book" pitchFamily="50" charset="0"/>
                </a:rPr>
                <a:t>Client Care</a:t>
              </a:r>
              <a:endParaRPr lang="en-US" dirty="0">
                <a:latin typeface="Gotham Book" pitchFamily="50" charset="0"/>
                <a:cs typeface="Gotham Book" pitchFamily="50" charset="0"/>
              </a:endParaRPr>
            </a:p>
          </p:txBody>
        </p:sp>
        <p:sp>
          <p:nvSpPr>
            <p:cNvPr id="7" name="TextBox 6">
              <a:extLst>
                <a:ext uri="{FF2B5EF4-FFF2-40B4-BE49-F238E27FC236}">
                  <a16:creationId xmlns:a16="http://schemas.microsoft.com/office/drawing/2014/main" id="{1F9BAABF-A2EC-4DD7-BB48-2045A0FBA74B}"/>
                </a:ext>
              </a:extLst>
            </p:cNvPr>
            <p:cNvSpPr txBox="1"/>
            <p:nvPr/>
          </p:nvSpPr>
          <p:spPr>
            <a:xfrm>
              <a:off x="3833382" y="1373807"/>
              <a:ext cx="3662854" cy="1200329"/>
            </a:xfrm>
            <a:prstGeom prst="rect">
              <a:avLst/>
            </a:prstGeom>
            <a:noFill/>
          </p:spPr>
          <p:txBody>
            <a:bodyPr wrap="square" rtlCol="0">
              <a:spAutoFit/>
            </a:bodyPr>
            <a:lstStyle/>
            <a:p>
              <a:pPr algn="ctr"/>
              <a:r>
                <a:rPr lang="en-US" sz="1600" b="1" dirty="0">
                  <a:latin typeface="Museo Sans Rounded 900" panose="02000000000000000000" pitchFamily="50" charset="0"/>
                </a:rPr>
                <a:t>Become Intentional &amp; Proactive</a:t>
              </a:r>
            </a:p>
            <a:p>
              <a:pPr algn="ctr"/>
              <a:r>
                <a:rPr lang="en-US" sz="1400" dirty="0">
                  <a:latin typeface="Gotham Book" pitchFamily="50" charset="0"/>
                  <a:cs typeface="Gotham Book" pitchFamily="50" charset="0"/>
                </a:rPr>
                <a:t>Define Aspirations</a:t>
              </a:r>
            </a:p>
            <a:p>
              <a:pPr algn="ctr"/>
              <a:r>
                <a:rPr lang="en-US" sz="1400" dirty="0">
                  <a:latin typeface="Gotham Book" pitchFamily="50" charset="0"/>
                  <a:cs typeface="Gotham Book" pitchFamily="50" charset="0"/>
                </a:rPr>
                <a:t>Develop GPS</a:t>
              </a:r>
            </a:p>
            <a:p>
              <a:pPr algn="ctr"/>
              <a:r>
                <a:rPr lang="en-US" sz="1400" dirty="0">
                  <a:latin typeface="Gotham Book" pitchFamily="50" charset="0"/>
                  <a:cs typeface="Gotham Book" pitchFamily="50" charset="0"/>
                </a:rPr>
                <a:t>Implement Vital Activities</a:t>
              </a:r>
            </a:p>
            <a:p>
              <a:pPr algn="ctr"/>
              <a:r>
                <a:rPr lang="en-US" sz="1400" dirty="0">
                  <a:latin typeface="Gotham Book" pitchFamily="50" charset="0"/>
                  <a:cs typeface="Gotham Book" pitchFamily="50" charset="0"/>
                </a:rPr>
                <a:t>Be Accountable</a:t>
              </a:r>
            </a:p>
          </p:txBody>
        </p:sp>
        <p:sp>
          <p:nvSpPr>
            <p:cNvPr id="8" name="TextBox 7">
              <a:extLst>
                <a:ext uri="{FF2B5EF4-FFF2-40B4-BE49-F238E27FC236}">
                  <a16:creationId xmlns:a16="http://schemas.microsoft.com/office/drawing/2014/main" id="{6DA991F5-C197-4AD7-A667-0DFA0C3AD9CD}"/>
                </a:ext>
              </a:extLst>
            </p:cNvPr>
            <p:cNvSpPr txBox="1"/>
            <p:nvPr/>
          </p:nvSpPr>
          <p:spPr>
            <a:xfrm>
              <a:off x="8589098" y="2434013"/>
              <a:ext cx="2596484" cy="1415772"/>
            </a:xfrm>
            <a:prstGeom prst="rect">
              <a:avLst/>
            </a:prstGeom>
            <a:noFill/>
          </p:spPr>
          <p:txBody>
            <a:bodyPr wrap="square" rtlCol="0">
              <a:spAutoFit/>
            </a:bodyPr>
            <a:lstStyle/>
            <a:p>
              <a:pPr algn="ctr"/>
              <a:r>
                <a:rPr lang="en-US" sz="1600" b="1" dirty="0">
                  <a:latin typeface="Museo Sans Rounded 900" panose="02000000000000000000" pitchFamily="50" charset="0"/>
                </a:rPr>
                <a:t>Your Video System</a:t>
              </a:r>
            </a:p>
            <a:p>
              <a:pPr algn="ctr"/>
              <a:r>
                <a:rPr lang="en-US" sz="1400" dirty="0">
                  <a:latin typeface="Gotham Book" pitchFamily="50" charset="0"/>
                  <a:cs typeface="Gotham Book" pitchFamily="50" charset="0"/>
                </a:rPr>
                <a:t>Personalize Video Script </a:t>
              </a:r>
            </a:p>
            <a:p>
              <a:pPr algn="ctr"/>
              <a:r>
                <a:rPr lang="en-US" sz="1400" dirty="0">
                  <a:latin typeface="Gotham Book" pitchFamily="50" charset="0"/>
                  <a:cs typeface="Gotham Book" pitchFamily="50" charset="0"/>
                </a:rPr>
                <a:t>Tactics, Tips &amp; Resources</a:t>
              </a:r>
            </a:p>
            <a:p>
              <a:pPr algn="ctr"/>
              <a:r>
                <a:rPr lang="en-US" sz="1400" dirty="0">
                  <a:latin typeface="Gotham Book" pitchFamily="50" charset="0"/>
                  <a:cs typeface="Gotham Book" pitchFamily="50" charset="0"/>
                </a:rPr>
                <a:t>Value-Driven Content</a:t>
              </a:r>
            </a:p>
            <a:p>
              <a:pPr algn="ctr"/>
              <a:r>
                <a:rPr lang="en-US" sz="1400" dirty="0">
                  <a:latin typeface="Gotham Book" pitchFamily="50" charset="0"/>
                  <a:cs typeface="Gotham Book" pitchFamily="50" charset="0"/>
                </a:rPr>
                <a:t>Establish a Schedule</a:t>
              </a:r>
            </a:p>
            <a:p>
              <a:pPr algn="ctr"/>
              <a:r>
                <a:rPr lang="en-US" sz="1400" dirty="0">
                  <a:latin typeface="Gotham Book" pitchFamily="50" charset="0"/>
                  <a:cs typeface="Gotham Book" pitchFamily="50" charset="0"/>
                </a:rPr>
                <a:t>Track, Evaluate, Improve</a:t>
              </a:r>
              <a:endParaRPr lang="en-US" dirty="0">
                <a:latin typeface="Gotham Book" pitchFamily="50" charset="0"/>
                <a:cs typeface="Gotham Book" pitchFamily="50" charset="0"/>
              </a:endParaRPr>
            </a:p>
          </p:txBody>
        </p:sp>
        <p:cxnSp>
          <p:nvCxnSpPr>
            <p:cNvPr id="9" name="Straight Arrow Connector 8">
              <a:extLst>
                <a:ext uri="{FF2B5EF4-FFF2-40B4-BE49-F238E27FC236}">
                  <a16:creationId xmlns:a16="http://schemas.microsoft.com/office/drawing/2014/main" id="{D8307343-859F-44A5-A5C0-F919292C9A86}"/>
                </a:ext>
              </a:extLst>
            </p:cNvPr>
            <p:cNvCxnSpPr>
              <a:cxnSpLocks/>
            </p:cNvCxnSpPr>
            <p:nvPr/>
          </p:nvCxnSpPr>
          <p:spPr>
            <a:xfrm flipV="1">
              <a:off x="2276669" y="1763487"/>
              <a:ext cx="1556713" cy="44805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2EFACEF-4535-4607-8E9F-80668029F232}"/>
                </a:ext>
              </a:extLst>
            </p:cNvPr>
            <p:cNvCxnSpPr>
              <a:cxnSpLocks/>
            </p:cNvCxnSpPr>
            <p:nvPr/>
          </p:nvCxnSpPr>
          <p:spPr>
            <a:xfrm>
              <a:off x="2358373" y="4015496"/>
              <a:ext cx="1554480" cy="44805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8E9685-32F3-4913-9553-A5FA6F0ED076}"/>
                </a:ext>
              </a:extLst>
            </p:cNvPr>
            <p:cNvCxnSpPr>
              <a:cxnSpLocks/>
            </p:cNvCxnSpPr>
            <p:nvPr/>
          </p:nvCxnSpPr>
          <p:spPr>
            <a:xfrm>
              <a:off x="7519773" y="1763582"/>
              <a:ext cx="1554480" cy="44805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C2B519-E56D-4D6C-8C44-219CD36269FF}"/>
                </a:ext>
              </a:extLst>
            </p:cNvPr>
            <p:cNvCxnSpPr>
              <a:cxnSpLocks/>
            </p:cNvCxnSpPr>
            <p:nvPr/>
          </p:nvCxnSpPr>
          <p:spPr>
            <a:xfrm flipV="1">
              <a:off x="7415048" y="4071785"/>
              <a:ext cx="1556713" cy="44805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9886B37-86E2-408C-A36A-1BE407F61C09}"/>
                </a:ext>
              </a:extLst>
            </p:cNvPr>
            <p:cNvCxnSpPr>
              <a:stCxn id="7" idx="2"/>
              <a:endCxn id="6" idx="0"/>
            </p:cNvCxnSpPr>
            <p:nvPr/>
          </p:nvCxnSpPr>
          <p:spPr>
            <a:xfrm>
              <a:off x="5664809" y="2574136"/>
              <a:ext cx="0" cy="1401952"/>
            </a:xfrm>
            <a:prstGeom prst="straightConnector1">
              <a:avLst/>
            </a:prstGeom>
            <a:ln w="762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2777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83">
            <a:extLst>
              <a:ext uri="{FF2B5EF4-FFF2-40B4-BE49-F238E27FC236}">
                <a16:creationId xmlns:a16="http://schemas.microsoft.com/office/drawing/2014/main" id="{3B4E3F49-F654-445A-8B09-7A87CCBC2BD4}"/>
              </a:ext>
            </a:extLst>
          </p:cNvPr>
          <p:cNvSpPr txBox="1"/>
          <p:nvPr/>
        </p:nvSpPr>
        <p:spPr>
          <a:xfrm>
            <a:off x="2455347" y="1361210"/>
            <a:ext cx="730901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MARKETING: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0F9F162-A7F6-4037-BA61-B2C759E208C4}"/>
              </a:ext>
            </a:extLst>
          </p:cNvPr>
          <p:cNvPicPr>
            <a:picLocks noChangeAspect="1"/>
          </p:cNvPicPr>
          <p:nvPr/>
        </p:nvPicPr>
        <p:blipFill>
          <a:blip r:embed="rId2"/>
          <a:stretch>
            <a:fillRect/>
          </a:stretch>
        </p:blipFill>
        <p:spPr>
          <a:xfrm>
            <a:off x="468588" y="2221577"/>
            <a:ext cx="11254819" cy="3144115"/>
          </a:xfrm>
          <a:prstGeom prst="rect">
            <a:avLst/>
          </a:prstGeom>
        </p:spPr>
      </p:pic>
      <p:pic>
        <p:nvPicPr>
          <p:cNvPr id="6" name="Picture 5">
            <a:extLst>
              <a:ext uri="{FF2B5EF4-FFF2-40B4-BE49-F238E27FC236}">
                <a16:creationId xmlns:a16="http://schemas.microsoft.com/office/drawing/2014/main" id="{B0CEB90F-AA2E-4B19-9686-690D6B432613}"/>
              </a:ext>
            </a:extLst>
          </p:cNvPr>
          <p:cNvPicPr>
            <a:picLocks noChangeAspect="1"/>
          </p:cNvPicPr>
          <p:nvPr/>
        </p:nvPicPr>
        <p:blipFill>
          <a:blip r:embed="rId3"/>
          <a:stretch>
            <a:fillRect/>
          </a:stretch>
        </p:blipFill>
        <p:spPr>
          <a:xfrm>
            <a:off x="2540639" y="5496790"/>
            <a:ext cx="7110722" cy="1167164"/>
          </a:xfrm>
          <a:prstGeom prst="rect">
            <a:avLst/>
          </a:prstGeom>
        </p:spPr>
      </p:pic>
      <p:sp>
        <p:nvSpPr>
          <p:cNvPr id="7" name="TextBox 6">
            <a:extLst>
              <a:ext uri="{FF2B5EF4-FFF2-40B4-BE49-F238E27FC236}">
                <a16:creationId xmlns:a16="http://schemas.microsoft.com/office/drawing/2014/main" id="{D52BD9C5-E58F-480F-A678-160197CC4A60}"/>
              </a:ext>
            </a:extLst>
          </p:cNvPr>
          <p:cNvSpPr txBox="1"/>
          <p:nvPr/>
        </p:nvSpPr>
        <p:spPr>
          <a:xfrm>
            <a:off x="166255" y="297955"/>
            <a:ext cx="11887199" cy="707886"/>
          </a:xfrm>
          <a:prstGeom prst="rect">
            <a:avLst/>
          </a:prstGeom>
          <a:noFill/>
        </p:spPr>
        <p:txBody>
          <a:bodyPr wrap="square" rtlCol="0">
            <a:spAutoFit/>
          </a:bodyPr>
          <a:lstStyle/>
          <a:p>
            <a:pPr algn="ctr"/>
            <a:r>
              <a:rPr lang="en-US" sz="4000" b="1" dirty="0">
                <a:solidFill>
                  <a:srgbClr val="0A387A"/>
                </a:solidFill>
              </a:rPr>
              <a:t>MARKETING &amp; VIDEO</a:t>
            </a:r>
          </a:p>
        </p:txBody>
      </p:sp>
    </p:spTree>
    <p:extLst>
      <p:ext uri="{BB962C8B-B14F-4D97-AF65-F5344CB8AC3E}">
        <p14:creationId xmlns:p14="http://schemas.microsoft.com/office/powerpoint/2010/main" val="1363201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05FF18-612C-4A4D-BCBA-EA4EF8CF7CB1}"/>
              </a:ext>
            </a:extLst>
          </p:cNvPr>
          <p:cNvSpPr txBox="1"/>
          <p:nvPr/>
        </p:nvSpPr>
        <p:spPr>
          <a:xfrm>
            <a:off x="166255" y="297955"/>
            <a:ext cx="11887199" cy="1938992"/>
          </a:xfrm>
          <a:prstGeom prst="rect">
            <a:avLst/>
          </a:prstGeom>
          <a:noFill/>
        </p:spPr>
        <p:txBody>
          <a:bodyPr wrap="square" rtlCol="0">
            <a:spAutoFit/>
          </a:bodyPr>
          <a:lstStyle/>
          <a:p>
            <a:pPr algn="ctr"/>
            <a:r>
              <a:rPr lang="en-US" sz="4000" b="1" dirty="0">
                <a:solidFill>
                  <a:srgbClr val="0A387A"/>
                </a:solidFill>
              </a:rPr>
              <a:t>STAYING IN FLOW </a:t>
            </a:r>
          </a:p>
          <a:p>
            <a:pPr algn="ctr"/>
            <a:r>
              <a:rPr lang="en-US" sz="4000" b="1" dirty="0">
                <a:solidFill>
                  <a:srgbClr val="0A387A"/>
                </a:solidFill>
              </a:rPr>
              <a:t>WITH CLIENTS VIA VIDEO</a:t>
            </a:r>
          </a:p>
          <a:p>
            <a:pPr algn="ctr"/>
            <a:endParaRPr lang="en-US" sz="4000" dirty="0">
              <a:solidFill>
                <a:srgbClr val="0054A4"/>
              </a:solidFill>
              <a:latin typeface="Museo Sans Rounded 900" panose="02000000000000000000" pitchFamily="50" charset="0"/>
            </a:endParaRPr>
          </a:p>
        </p:txBody>
      </p:sp>
      <p:sp>
        <p:nvSpPr>
          <p:cNvPr id="7" name="TextBox 6">
            <a:extLst>
              <a:ext uri="{FF2B5EF4-FFF2-40B4-BE49-F238E27FC236}">
                <a16:creationId xmlns:a16="http://schemas.microsoft.com/office/drawing/2014/main" id="{1D81BE6E-B08D-4C90-A9D1-8D00F54DC05B}"/>
              </a:ext>
            </a:extLst>
          </p:cNvPr>
          <p:cNvSpPr txBox="1"/>
          <p:nvPr/>
        </p:nvSpPr>
        <p:spPr>
          <a:xfrm>
            <a:off x="1939636" y="2168911"/>
            <a:ext cx="8312727" cy="1260089"/>
          </a:xfrm>
          <a:prstGeom prst="rect">
            <a:avLst/>
          </a:prstGeom>
          <a:noFill/>
        </p:spPr>
        <p:txBody>
          <a:bodyPr wrap="square" rtlCol="0">
            <a:spAutoFit/>
          </a:bodyPr>
          <a:lstStyle/>
          <a:p>
            <a:pPr algn="ctr">
              <a:lnSpc>
                <a:spcPct val="107000"/>
              </a:lnSpc>
            </a:pPr>
            <a:r>
              <a:rPr lang="en-US" sz="24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Leverage the humanizing element to video messaging in an effort to </a:t>
            </a:r>
            <a:r>
              <a:rPr lang="en-US" sz="2400" u="sng"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nurture</a:t>
            </a:r>
            <a:r>
              <a:rPr lang="en-US" sz="24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 your relationships and stay in flow with your sphere on a regular basis.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285C20C-23C6-4048-8846-24360FF929E5}"/>
              </a:ext>
            </a:extLst>
          </p:cNvPr>
          <p:cNvPicPr>
            <a:picLocks noChangeAspect="1"/>
          </p:cNvPicPr>
          <p:nvPr/>
        </p:nvPicPr>
        <p:blipFill>
          <a:blip r:embed="rId2"/>
          <a:stretch>
            <a:fillRect/>
          </a:stretch>
        </p:blipFill>
        <p:spPr>
          <a:xfrm>
            <a:off x="765751" y="3651558"/>
            <a:ext cx="11287703" cy="1938992"/>
          </a:xfrm>
          <a:prstGeom prst="rect">
            <a:avLst/>
          </a:prstGeom>
        </p:spPr>
      </p:pic>
    </p:spTree>
    <p:extLst>
      <p:ext uri="{BB962C8B-B14F-4D97-AF65-F5344CB8AC3E}">
        <p14:creationId xmlns:p14="http://schemas.microsoft.com/office/powerpoint/2010/main" val="1591579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83">
            <a:extLst>
              <a:ext uri="{FF2B5EF4-FFF2-40B4-BE49-F238E27FC236}">
                <a16:creationId xmlns:a16="http://schemas.microsoft.com/office/drawing/2014/main" id="{10BA0C27-2D87-461B-835F-82080009442D}"/>
              </a:ext>
            </a:extLst>
          </p:cNvPr>
          <p:cNvSpPr txBox="1"/>
          <p:nvPr/>
        </p:nvSpPr>
        <p:spPr>
          <a:xfrm>
            <a:off x="2203033" y="1731949"/>
            <a:ext cx="778593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latin typeface="Museo Sans Rounded 900" panose="02000000000000000000" pitchFamily="50" charset="0"/>
                <a:ea typeface="Calibri" panose="020F0502020204030204" pitchFamily="34" charset="0"/>
                <a:cs typeface="Times New Roman" panose="02020603050405020304" pitchFamily="18" charset="0"/>
              </a:rPr>
              <a:t>VIDEO + YOUR CLIENT CAR SYSTEM</a:t>
            </a: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5D81DE5-1F92-4297-A327-0119E7586CAC}"/>
              </a:ext>
            </a:extLst>
          </p:cNvPr>
          <p:cNvPicPr>
            <a:picLocks noChangeAspect="1"/>
          </p:cNvPicPr>
          <p:nvPr/>
        </p:nvPicPr>
        <p:blipFill>
          <a:blip r:embed="rId2"/>
          <a:stretch>
            <a:fillRect/>
          </a:stretch>
        </p:blipFill>
        <p:spPr>
          <a:xfrm>
            <a:off x="996756" y="2483167"/>
            <a:ext cx="10198486" cy="3036484"/>
          </a:xfrm>
          <a:prstGeom prst="rect">
            <a:avLst/>
          </a:prstGeom>
        </p:spPr>
      </p:pic>
      <p:sp>
        <p:nvSpPr>
          <p:cNvPr id="7" name="TextBox 6">
            <a:extLst>
              <a:ext uri="{FF2B5EF4-FFF2-40B4-BE49-F238E27FC236}">
                <a16:creationId xmlns:a16="http://schemas.microsoft.com/office/drawing/2014/main" id="{BC8E9336-734D-4543-B18D-A15CF2903D9D}"/>
              </a:ext>
            </a:extLst>
          </p:cNvPr>
          <p:cNvSpPr txBox="1"/>
          <p:nvPr/>
        </p:nvSpPr>
        <p:spPr>
          <a:xfrm>
            <a:off x="166255" y="297955"/>
            <a:ext cx="11887199" cy="1938992"/>
          </a:xfrm>
          <a:prstGeom prst="rect">
            <a:avLst/>
          </a:prstGeom>
          <a:noFill/>
        </p:spPr>
        <p:txBody>
          <a:bodyPr wrap="square" rtlCol="0">
            <a:spAutoFit/>
          </a:bodyPr>
          <a:lstStyle/>
          <a:p>
            <a:pPr algn="ctr"/>
            <a:r>
              <a:rPr lang="en-US" sz="4000" b="1" dirty="0">
                <a:solidFill>
                  <a:srgbClr val="0A387A"/>
                </a:solidFill>
              </a:rPr>
              <a:t>STAYING IN FLOW </a:t>
            </a:r>
          </a:p>
          <a:p>
            <a:pPr algn="ctr"/>
            <a:r>
              <a:rPr lang="en-US" sz="4000" b="1" dirty="0">
                <a:solidFill>
                  <a:srgbClr val="0A387A"/>
                </a:solidFill>
              </a:rPr>
              <a:t>WITH CLIENTS VIA VIDEO</a:t>
            </a:r>
          </a:p>
          <a:p>
            <a:pPr algn="ctr"/>
            <a:endParaRPr lang="en-US" sz="4000" dirty="0">
              <a:solidFill>
                <a:srgbClr val="0054A4"/>
              </a:solidFill>
              <a:latin typeface="Museo Sans Rounded 900" panose="02000000000000000000" pitchFamily="50" charset="0"/>
            </a:endParaRPr>
          </a:p>
        </p:txBody>
      </p:sp>
    </p:spTree>
    <p:extLst>
      <p:ext uri="{BB962C8B-B14F-4D97-AF65-F5344CB8AC3E}">
        <p14:creationId xmlns:p14="http://schemas.microsoft.com/office/powerpoint/2010/main" val="1143331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83">
            <a:extLst>
              <a:ext uri="{FF2B5EF4-FFF2-40B4-BE49-F238E27FC236}">
                <a16:creationId xmlns:a16="http://schemas.microsoft.com/office/drawing/2014/main" id="{10BA0C27-2D87-461B-835F-82080009442D}"/>
              </a:ext>
            </a:extLst>
          </p:cNvPr>
          <p:cNvSpPr txBox="1"/>
          <p:nvPr/>
        </p:nvSpPr>
        <p:spPr>
          <a:xfrm>
            <a:off x="2203033" y="1731949"/>
            <a:ext cx="7785933" cy="504998"/>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latin typeface="Museo Sans Rounded 900" panose="02000000000000000000" pitchFamily="50" charset="0"/>
                <a:ea typeface="Calibri" panose="020F0502020204030204" pitchFamily="34" charset="0"/>
                <a:cs typeface="Times New Roman" panose="02020603050405020304" pitchFamily="18" charset="0"/>
              </a:rPr>
              <a:t>VIDEO + YOUR CLIENT CAR SYSTEM</a:t>
            </a: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 VIDEO SCRIPT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A8D8A6A-2C82-46C8-8A08-187B00FCC71C}"/>
              </a:ext>
            </a:extLst>
          </p:cNvPr>
          <p:cNvPicPr>
            <a:picLocks noChangeAspect="1"/>
          </p:cNvPicPr>
          <p:nvPr/>
        </p:nvPicPr>
        <p:blipFill>
          <a:blip r:embed="rId2"/>
          <a:stretch>
            <a:fillRect/>
          </a:stretch>
        </p:blipFill>
        <p:spPr>
          <a:xfrm>
            <a:off x="974322" y="2253621"/>
            <a:ext cx="10243355" cy="2834639"/>
          </a:xfrm>
          <a:prstGeom prst="rect">
            <a:avLst/>
          </a:prstGeom>
        </p:spPr>
      </p:pic>
      <p:pic>
        <p:nvPicPr>
          <p:cNvPr id="4" name="Picture 3">
            <a:extLst>
              <a:ext uri="{FF2B5EF4-FFF2-40B4-BE49-F238E27FC236}">
                <a16:creationId xmlns:a16="http://schemas.microsoft.com/office/drawing/2014/main" id="{D479FA17-C0C4-4B88-8E01-C6DACCEC9CCC}"/>
              </a:ext>
            </a:extLst>
          </p:cNvPr>
          <p:cNvPicPr>
            <a:picLocks noChangeAspect="1"/>
          </p:cNvPicPr>
          <p:nvPr/>
        </p:nvPicPr>
        <p:blipFill>
          <a:blip r:embed="rId3"/>
          <a:stretch>
            <a:fillRect/>
          </a:stretch>
        </p:blipFill>
        <p:spPr>
          <a:xfrm>
            <a:off x="2787706" y="5088260"/>
            <a:ext cx="6644295" cy="1123911"/>
          </a:xfrm>
          <a:prstGeom prst="rect">
            <a:avLst/>
          </a:prstGeom>
        </p:spPr>
      </p:pic>
      <p:sp>
        <p:nvSpPr>
          <p:cNvPr id="7" name="TextBox 6">
            <a:extLst>
              <a:ext uri="{FF2B5EF4-FFF2-40B4-BE49-F238E27FC236}">
                <a16:creationId xmlns:a16="http://schemas.microsoft.com/office/drawing/2014/main" id="{C876F9A5-7F51-4A9B-A0BC-7D76EB4B9390}"/>
              </a:ext>
            </a:extLst>
          </p:cNvPr>
          <p:cNvSpPr txBox="1"/>
          <p:nvPr/>
        </p:nvSpPr>
        <p:spPr>
          <a:xfrm>
            <a:off x="166255" y="297955"/>
            <a:ext cx="11887199" cy="1938992"/>
          </a:xfrm>
          <a:prstGeom prst="rect">
            <a:avLst/>
          </a:prstGeom>
          <a:noFill/>
        </p:spPr>
        <p:txBody>
          <a:bodyPr wrap="square" rtlCol="0">
            <a:spAutoFit/>
          </a:bodyPr>
          <a:lstStyle/>
          <a:p>
            <a:pPr algn="ctr"/>
            <a:r>
              <a:rPr lang="en-US" sz="4000" b="1" dirty="0">
                <a:solidFill>
                  <a:srgbClr val="0A387A"/>
                </a:solidFill>
              </a:rPr>
              <a:t>STAYING IN FLOW </a:t>
            </a:r>
          </a:p>
          <a:p>
            <a:pPr algn="ctr"/>
            <a:r>
              <a:rPr lang="en-US" sz="4000" b="1" dirty="0">
                <a:solidFill>
                  <a:srgbClr val="0A387A"/>
                </a:solidFill>
              </a:rPr>
              <a:t>WITH CLIENTS VIA VIDEO</a:t>
            </a:r>
          </a:p>
          <a:p>
            <a:pPr algn="ctr"/>
            <a:endParaRPr lang="en-US" sz="4000" dirty="0">
              <a:solidFill>
                <a:srgbClr val="0054A4"/>
              </a:solidFill>
              <a:latin typeface="Museo Sans Rounded 900" panose="02000000000000000000" pitchFamily="50" charset="0"/>
            </a:endParaRPr>
          </a:p>
        </p:txBody>
      </p:sp>
    </p:spTree>
    <p:extLst>
      <p:ext uri="{BB962C8B-B14F-4D97-AF65-F5344CB8AC3E}">
        <p14:creationId xmlns:p14="http://schemas.microsoft.com/office/powerpoint/2010/main" val="140052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0F9A84-96C2-4140-97D9-4D284ADD67F0}"/>
              </a:ext>
            </a:extLst>
          </p:cNvPr>
          <p:cNvSpPr txBox="1"/>
          <p:nvPr/>
        </p:nvSpPr>
        <p:spPr>
          <a:xfrm>
            <a:off x="5354515" y="2022231"/>
            <a:ext cx="68374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ea typeface="+mn-ea"/>
                <a:cs typeface="+mn-cs"/>
              </a:rPr>
              <a:t>SECTION 4</a:t>
            </a:r>
          </a:p>
        </p:txBody>
      </p:sp>
      <p:sp>
        <p:nvSpPr>
          <p:cNvPr id="3" name="TextBox 2">
            <a:extLst>
              <a:ext uri="{FF2B5EF4-FFF2-40B4-BE49-F238E27FC236}">
                <a16:creationId xmlns:a16="http://schemas.microsoft.com/office/drawing/2014/main" id="{AF7AECA0-ED22-400B-9909-723D3FCA1F13}"/>
              </a:ext>
            </a:extLst>
          </p:cNvPr>
          <p:cNvSpPr txBox="1"/>
          <p:nvPr/>
        </p:nvSpPr>
        <p:spPr>
          <a:xfrm>
            <a:off x="5354515" y="3589274"/>
            <a:ext cx="683748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A387A"/>
                </a:solidFill>
              </a:rPr>
              <a:t>PRACTICAL APPLICATION: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A387A"/>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A387A"/>
                </a:solidFill>
              </a:rPr>
              <a:t>BEST PRACTICES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A387A"/>
                </a:solidFill>
              </a:rPr>
              <a:t>TIPS </a:t>
            </a:r>
            <a:r>
              <a:rPr kumimoji="0" lang="en-US" sz="4000" b="1" i="0" u="none" strike="noStrike" kern="1200" cap="none" spc="0" normalizeH="0" baseline="0" noProof="0" dirty="0">
                <a:ln>
                  <a:noFill/>
                </a:ln>
                <a:solidFill>
                  <a:srgbClr val="0A387A"/>
                </a:solidFill>
                <a:effectLst/>
                <a:uLnTx/>
                <a:uFillTx/>
                <a:ea typeface="+mn-ea"/>
                <a:cs typeface="+mn-cs"/>
              </a:rPr>
              <a:t>FROM THE PROS</a:t>
            </a:r>
          </a:p>
        </p:txBody>
      </p:sp>
    </p:spTree>
    <p:extLst>
      <p:ext uri="{BB962C8B-B14F-4D97-AF65-F5344CB8AC3E}">
        <p14:creationId xmlns:p14="http://schemas.microsoft.com/office/powerpoint/2010/main" val="2049711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F84A76-546E-46C2-BB95-D78D27C1B95A}"/>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GETTING TACTICAL</a:t>
            </a:r>
          </a:p>
          <a:p>
            <a:pPr algn="ctr"/>
            <a:endParaRPr lang="en-US" sz="4000" dirty="0">
              <a:solidFill>
                <a:srgbClr val="0054A4"/>
              </a:solidFill>
              <a:latin typeface="Museo Sans Rounded 900" panose="02000000000000000000" pitchFamily="50" charset="0"/>
            </a:endParaRPr>
          </a:p>
        </p:txBody>
      </p:sp>
      <p:pic>
        <p:nvPicPr>
          <p:cNvPr id="3" name="Picture 2">
            <a:extLst>
              <a:ext uri="{FF2B5EF4-FFF2-40B4-BE49-F238E27FC236}">
                <a16:creationId xmlns:a16="http://schemas.microsoft.com/office/drawing/2014/main" id="{C13861E7-6D7F-4174-BDA3-B77684390B58}"/>
              </a:ext>
            </a:extLst>
          </p:cNvPr>
          <p:cNvPicPr>
            <a:picLocks noChangeAspect="1"/>
          </p:cNvPicPr>
          <p:nvPr/>
        </p:nvPicPr>
        <p:blipFill>
          <a:blip r:embed="rId2"/>
          <a:stretch>
            <a:fillRect/>
          </a:stretch>
        </p:blipFill>
        <p:spPr>
          <a:xfrm>
            <a:off x="1496723" y="2004319"/>
            <a:ext cx="9198554" cy="4097223"/>
          </a:xfrm>
          <a:prstGeom prst="rect">
            <a:avLst/>
          </a:prstGeom>
        </p:spPr>
      </p:pic>
    </p:spTree>
    <p:extLst>
      <p:ext uri="{BB962C8B-B14F-4D97-AF65-F5344CB8AC3E}">
        <p14:creationId xmlns:p14="http://schemas.microsoft.com/office/powerpoint/2010/main" val="3998674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1A5A29-2C38-4F3E-870D-F7C74C18D3CB}"/>
              </a:ext>
            </a:extLst>
          </p:cNvPr>
          <p:cNvPicPr>
            <a:picLocks noChangeAspect="1"/>
          </p:cNvPicPr>
          <p:nvPr/>
        </p:nvPicPr>
        <p:blipFill>
          <a:blip r:embed="rId3"/>
          <a:stretch>
            <a:fillRect/>
          </a:stretch>
        </p:blipFill>
        <p:spPr>
          <a:xfrm>
            <a:off x="1842871" y="1916949"/>
            <a:ext cx="8506258" cy="3351274"/>
          </a:xfrm>
          <a:prstGeom prst="rect">
            <a:avLst/>
          </a:prstGeom>
        </p:spPr>
      </p:pic>
      <p:pic>
        <p:nvPicPr>
          <p:cNvPr id="6" name="Picture 5">
            <a:extLst>
              <a:ext uri="{FF2B5EF4-FFF2-40B4-BE49-F238E27FC236}">
                <a16:creationId xmlns:a16="http://schemas.microsoft.com/office/drawing/2014/main" id="{9ADD32E6-D3DD-4ED4-BC5A-83AAF8BF4CF9}"/>
              </a:ext>
            </a:extLst>
          </p:cNvPr>
          <p:cNvPicPr>
            <a:picLocks noChangeAspect="1"/>
          </p:cNvPicPr>
          <p:nvPr/>
        </p:nvPicPr>
        <p:blipFill>
          <a:blip r:embed="rId4"/>
          <a:stretch>
            <a:fillRect/>
          </a:stretch>
        </p:blipFill>
        <p:spPr>
          <a:xfrm>
            <a:off x="2471737" y="5563778"/>
            <a:ext cx="7248525" cy="981075"/>
          </a:xfrm>
          <a:prstGeom prst="rect">
            <a:avLst/>
          </a:prstGeom>
        </p:spPr>
      </p:pic>
      <p:sp>
        <p:nvSpPr>
          <p:cNvPr id="7" name="TextBox 6">
            <a:extLst>
              <a:ext uri="{FF2B5EF4-FFF2-40B4-BE49-F238E27FC236}">
                <a16:creationId xmlns:a16="http://schemas.microsoft.com/office/drawing/2014/main" id="{FD3047EE-8A5F-4CE1-96ED-F47DCDAC45C0}"/>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GETTING TACTICAL</a:t>
            </a:r>
          </a:p>
          <a:p>
            <a:pPr algn="ctr"/>
            <a:endParaRPr lang="en-US" sz="4000" dirty="0">
              <a:solidFill>
                <a:srgbClr val="0054A4"/>
              </a:solidFill>
              <a:latin typeface="Museo Sans Rounded 900" panose="02000000000000000000" pitchFamily="50" charset="0"/>
            </a:endParaRPr>
          </a:p>
        </p:txBody>
      </p:sp>
    </p:spTree>
    <p:extLst>
      <p:ext uri="{BB962C8B-B14F-4D97-AF65-F5344CB8AC3E}">
        <p14:creationId xmlns:p14="http://schemas.microsoft.com/office/powerpoint/2010/main" val="1413674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F8531-27E5-48AD-A1B2-9068A6D91F2F}"/>
              </a:ext>
            </a:extLst>
          </p:cNvPr>
          <p:cNvPicPr>
            <a:picLocks noChangeAspect="1"/>
          </p:cNvPicPr>
          <p:nvPr/>
        </p:nvPicPr>
        <p:blipFill>
          <a:blip r:embed="rId3"/>
          <a:stretch>
            <a:fillRect/>
          </a:stretch>
        </p:blipFill>
        <p:spPr>
          <a:xfrm>
            <a:off x="166255" y="2161157"/>
            <a:ext cx="6550429" cy="2462568"/>
          </a:xfrm>
          <a:prstGeom prst="rect">
            <a:avLst/>
          </a:prstGeom>
        </p:spPr>
      </p:pic>
      <p:pic>
        <p:nvPicPr>
          <p:cNvPr id="4" name="Picture 3">
            <a:extLst>
              <a:ext uri="{FF2B5EF4-FFF2-40B4-BE49-F238E27FC236}">
                <a16:creationId xmlns:a16="http://schemas.microsoft.com/office/drawing/2014/main" id="{A9FA4E1D-DFA0-4378-8B5E-8424B5B3C6C4}"/>
              </a:ext>
            </a:extLst>
          </p:cNvPr>
          <p:cNvPicPr>
            <a:picLocks noChangeAspect="1"/>
          </p:cNvPicPr>
          <p:nvPr/>
        </p:nvPicPr>
        <p:blipFill>
          <a:blip r:embed="rId4"/>
          <a:stretch>
            <a:fillRect/>
          </a:stretch>
        </p:blipFill>
        <p:spPr>
          <a:xfrm>
            <a:off x="4808654" y="4623725"/>
            <a:ext cx="6550428" cy="1656923"/>
          </a:xfrm>
          <a:prstGeom prst="rect">
            <a:avLst/>
          </a:prstGeom>
        </p:spPr>
      </p:pic>
      <p:sp>
        <p:nvSpPr>
          <p:cNvPr id="5" name="TextBox 4">
            <a:extLst>
              <a:ext uri="{FF2B5EF4-FFF2-40B4-BE49-F238E27FC236}">
                <a16:creationId xmlns:a16="http://schemas.microsoft.com/office/drawing/2014/main" id="{082B9F01-CFFD-427A-B176-2A4104DD95ED}"/>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GETTING TACTICAL</a:t>
            </a:r>
          </a:p>
          <a:p>
            <a:pPr algn="ctr"/>
            <a:endParaRPr lang="en-US" sz="4000" dirty="0">
              <a:solidFill>
                <a:srgbClr val="0054A4"/>
              </a:solidFill>
              <a:latin typeface="Museo Sans Rounded 900" panose="02000000000000000000" pitchFamily="50" charset="0"/>
            </a:endParaRPr>
          </a:p>
        </p:txBody>
      </p:sp>
    </p:spTree>
    <p:extLst>
      <p:ext uri="{BB962C8B-B14F-4D97-AF65-F5344CB8AC3E}">
        <p14:creationId xmlns:p14="http://schemas.microsoft.com/office/powerpoint/2010/main" val="3411300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A8D417-59E1-4665-A6D2-8C02B7FE8B90}"/>
              </a:ext>
            </a:extLst>
          </p:cNvPr>
          <p:cNvPicPr>
            <a:picLocks noChangeAspect="1"/>
          </p:cNvPicPr>
          <p:nvPr/>
        </p:nvPicPr>
        <p:blipFill>
          <a:blip r:embed="rId3"/>
          <a:stretch>
            <a:fillRect/>
          </a:stretch>
        </p:blipFill>
        <p:spPr>
          <a:xfrm>
            <a:off x="1461566" y="2340092"/>
            <a:ext cx="9268867" cy="3827951"/>
          </a:xfrm>
          <a:prstGeom prst="rect">
            <a:avLst/>
          </a:prstGeom>
        </p:spPr>
      </p:pic>
      <p:sp>
        <p:nvSpPr>
          <p:cNvPr id="4" name="TextBox 3">
            <a:extLst>
              <a:ext uri="{FF2B5EF4-FFF2-40B4-BE49-F238E27FC236}">
                <a16:creationId xmlns:a16="http://schemas.microsoft.com/office/drawing/2014/main" id="{256AC6A0-F290-47CF-AFE6-019E47C46888}"/>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GETTING TACTICAL</a:t>
            </a:r>
          </a:p>
          <a:p>
            <a:pPr algn="ctr"/>
            <a:endParaRPr lang="en-US" sz="4000" dirty="0">
              <a:solidFill>
                <a:srgbClr val="0054A4"/>
              </a:solidFill>
              <a:latin typeface="Museo Sans Rounded 900" panose="02000000000000000000" pitchFamily="50" charset="0"/>
            </a:endParaRPr>
          </a:p>
        </p:txBody>
      </p:sp>
    </p:spTree>
    <p:extLst>
      <p:ext uri="{BB962C8B-B14F-4D97-AF65-F5344CB8AC3E}">
        <p14:creationId xmlns:p14="http://schemas.microsoft.com/office/powerpoint/2010/main" val="1653186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84DEC-742C-46CF-B5A1-0DB245A47D48}"/>
              </a:ext>
            </a:extLst>
          </p:cNvPr>
          <p:cNvPicPr>
            <a:picLocks noChangeAspect="1"/>
          </p:cNvPicPr>
          <p:nvPr/>
        </p:nvPicPr>
        <p:blipFill>
          <a:blip r:embed="rId3"/>
          <a:stretch>
            <a:fillRect/>
          </a:stretch>
        </p:blipFill>
        <p:spPr>
          <a:xfrm>
            <a:off x="2742766" y="1823412"/>
            <a:ext cx="7388210" cy="1880859"/>
          </a:xfrm>
          <a:prstGeom prst="rect">
            <a:avLst/>
          </a:prstGeom>
        </p:spPr>
      </p:pic>
      <p:pic>
        <p:nvPicPr>
          <p:cNvPr id="6" name="Picture 5">
            <a:extLst>
              <a:ext uri="{FF2B5EF4-FFF2-40B4-BE49-F238E27FC236}">
                <a16:creationId xmlns:a16="http://schemas.microsoft.com/office/drawing/2014/main" id="{EE02A891-0BCB-4FA2-8B3F-CAF3DF26935B}"/>
              </a:ext>
            </a:extLst>
          </p:cNvPr>
          <p:cNvPicPr>
            <a:picLocks noChangeAspect="1"/>
          </p:cNvPicPr>
          <p:nvPr/>
        </p:nvPicPr>
        <p:blipFill>
          <a:blip r:embed="rId4"/>
          <a:stretch>
            <a:fillRect/>
          </a:stretch>
        </p:blipFill>
        <p:spPr>
          <a:xfrm>
            <a:off x="2728911" y="5678381"/>
            <a:ext cx="6734175" cy="771525"/>
          </a:xfrm>
          <a:prstGeom prst="rect">
            <a:avLst/>
          </a:prstGeom>
        </p:spPr>
      </p:pic>
      <p:pic>
        <p:nvPicPr>
          <p:cNvPr id="7" name="Picture 6">
            <a:extLst>
              <a:ext uri="{FF2B5EF4-FFF2-40B4-BE49-F238E27FC236}">
                <a16:creationId xmlns:a16="http://schemas.microsoft.com/office/drawing/2014/main" id="{56B0E281-11B0-41A3-B4F9-FED1E6119842}"/>
              </a:ext>
            </a:extLst>
          </p:cNvPr>
          <p:cNvPicPr>
            <a:picLocks noChangeAspect="1"/>
          </p:cNvPicPr>
          <p:nvPr/>
        </p:nvPicPr>
        <p:blipFill>
          <a:blip r:embed="rId5"/>
          <a:stretch>
            <a:fillRect/>
          </a:stretch>
        </p:blipFill>
        <p:spPr>
          <a:xfrm>
            <a:off x="3718225" y="4164413"/>
            <a:ext cx="4755549" cy="1296968"/>
          </a:xfrm>
          <a:prstGeom prst="rect">
            <a:avLst/>
          </a:prstGeom>
        </p:spPr>
      </p:pic>
      <p:sp>
        <p:nvSpPr>
          <p:cNvPr id="8" name="TextBox 7">
            <a:extLst>
              <a:ext uri="{FF2B5EF4-FFF2-40B4-BE49-F238E27FC236}">
                <a16:creationId xmlns:a16="http://schemas.microsoft.com/office/drawing/2014/main" id="{ECAD09CA-CE50-40CE-BDFA-9A5A6C06D853}"/>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GETTING TACTICAL</a:t>
            </a:r>
          </a:p>
          <a:p>
            <a:pPr algn="ctr"/>
            <a:endParaRPr lang="en-US" sz="4000" dirty="0">
              <a:solidFill>
                <a:srgbClr val="0054A4"/>
              </a:solidFill>
              <a:latin typeface="Museo Sans Rounded 900" panose="02000000000000000000" pitchFamily="50" charset="0"/>
            </a:endParaRPr>
          </a:p>
        </p:txBody>
      </p:sp>
    </p:spTree>
    <p:extLst>
      <p:ext uri="{BB962C8B-B14F-4D97-AF65-F5344CB8AC3E}">
        <p14:creationId xmlns:p14="http://schemas.microsoft.com/office/powerpoint/2010/main" val="280218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05D26-884D-4FAE-887A-5A4AB27CDCB4}"/>
              </a:ext>
            </a:extLst>
          </p:cNvPr>
          <p:cNvSpPr txBox="1"/>
          <p:nvPr/>
        </p:nvSpPr>
        <p:spPr>
          <a:xfrm>
            <a:off x="360485" y="641838"/>
            <a:ext cx="11447583" cy="707886"/>
          </a:xfrm>
          <a:prstGeom prst="rect">
            <a:avLst/>
          </a:prstGeom>
          <a:noFill/>
        </p:spPr>
        <p:txBody>
          <a:bodyPr wrap="square" rtlCol="0">
            <a:spAutoFit/>
          </a:bodyPr>
          <a:lstStyle/>
          <a:p>
            <a:pPr algn="ctr"/>
            <a:r>
              <a:rPr lang="en-US" sz="4000" b="1" dirty="0">
                <a:solidFill>
                  <a:srgbClr val="0A387A"/>
                </a:solidFill>
              </a:rPr>
              <a:t>SUMMARY</a:t>
            </a:r>
          </a:p>
        </p:txBody>
      </p:sp>
      <p:sp>
        <p:nvSpPr>
          <p:cNvPr id="3" name="TextBox 2">
            <a:extLst>
              <a:ext uri="{FF2B5EF4-FFF2-40B4-BE49-F238E27FC236}">
                <a16:creationId xmlns:a16="http://schemas.microsoft.com/office/drawing/2014/main" id="{6CDAAB98-3600-4F8C-ADDA-A85536F35D24}"/>
              </a:ext>
            </a:extLst>
          </p:cNvPr>
          <p:cNvSpPr txBox="1"/>
          <p:nvPr/>
        </p:nvSpPr>
        <p:spPr>
          <a:xfrm>
            <a:off x="1569426" y="1670539"/>
            <a:ext cx="9029700" cy="4203138"/>
          </a:xfrm>
          <a:prstGeom prst="rect">
            <a:avLst/>
          </a:prstGeom>
          <a:noFill/>
        </p:spPr>
        <p:txBody>
          <a:bodyPr wrap="square" rtlCol="0">
            <a:spAutoFit/>
          </a:bodyPr>
          <a:lstStyle/>
          <a:p>
            <a:pPr marL="73025" marR="0" algn="ctr">
              <a:lnSpc>
                <a:spcPct val="150000"/>
              </a:lnSpc>
            </a:pPr>
            <a:r>
              <a:rPr lang="en-US" dirty="0">
                <a:latin typeface="Gotham Book" pitchFamily="50" charset="0"/>
                <a:ea typeface="Calibri" panose="020F0502020204030204" pitchFamily="34" charset="0"/>
                <a:cs typeface="Times New Roman" panose="02020603050405020304" pitchFamily="18" charset="0"/>
              </a:rPr>
              <a:t>The Power of Video teaches you how to build a complete video system through personal branding and dollar-productive activities. You’ll learn how to identify your personal brand, as well as how to deliver value-driven content to your ideal audience through storytelling. </a:t>
            </a:r>
          </a:p>
          <a:p>
            <a:pPr marL="73025" marR="0" algn="ctr">
              <a:lnSpc>
                <a:spcPct val="150000"/>
              </a:lnSpc>
            </a:pPr>
            <a:r>
              <a:rPr lang="en-US" dirty="0">
                <a:latin typeface="Gotham Book" pitchFamily="50" charset="0"/>
                <a:ea typeface="Calibri" panose="020F0502020204030204" pitchFamily="34" charset="0"/>
                <a:cs typeface="Times New Roman" panose="02020603050405020304" pitchFamily="18" charset="0"/>
              </a:rPr>
              <a:t>This class will provide basic concepts and activities- designed to establish confidence and ability- around video messaging. </a:t>
            </a:r>
          </a:p>
          <a:p>
            <a:pPr marL="73025" marR="0" algn="ctr">
              <a:lnSpc>
                <a:spcPct val="150000"/>
              </a:lnSpc>
            </a:pPr>
            <a:r>
              <a:rPr lang="en-US" dirty="0">
                <a:latin typeface="Gotham Book" pitchFamily="50" charset="0"/>
                <a:ea typeface="Calibri" panose="020F0502020204030204" pitchFamily="34" charset="0"/>
                <a:cs typeface="Times New Roman" panose="02020603050405020304" pitchFamily="18" charset="0"/>
              </a:rPr>
              <a:t>As an end result, you will then be able to leverage video within your vital activities. Tools you will need to create a beginner video system are provided within this course.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dirty="0">
                <a:latin typeface="Gotham Book" pitchFamily="50"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0302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41C636-1CB5-46CF-B74D-8534ACFD6CF5}"/>
              </a:ext>
            </a:extLst>
          </p:cNvPr>
          <p:cNvPicPr>
            <a:picLocks noChangeAspect="1"/>
          </p:cNvPicPr>
          <p:nvPr/>
        </p:nvPicPr>
        <p:blipFill>
          <a:blip r:embed="rId3"/>
          <a:stretch>
            <a:fillRect/>
          </a:stretch>
        </p:blipFill>
        <p:spPr>
          <a:xfrm>
            <a:off x="1861616" y="1966492"/>
            <a:ext cx="8819363" cy="2925015"/>
          </a:xfrm>
          <a:prstGeom prst="rect">
            <a:avLst/>
          </a:prstGeom>
        </p:spPr>
      </p:pic>
      <p:pic>
        <p:nvPicPr>
          <p:cNvPr id="3" name="Picture 2">
            <a:extLst>
              <a:ext uri="{FF2B5EF4-FFF2-40B4-BE49-F238E27FC236}">
                <a16:creationId xmlns:a16="http://schemas.microsoft.com/office/drawing/2014/main" id="{9BBDCB77-4117-405A-8608-5C9E833A77B9}"/>
              </a:ext>
            </a:extLst>
          </p:cNvPr>
          <p:cNvPicPr>
            <a:picLocks noChangeAspect="1"/>
          </p:cNvPicPr>
          <p:nvPr/>
        </p:nvPicPr>
        <p:blipFill>
          <a:blip r:embed="rId4"/>
          <a:stretch>
            <a:fillRect/>
          </a:stretch>
        </p:blipFill>
        <p:spPr>
          <a:xfrm>
            <a:off x="2917229" y="5369608"/>
            <a:ext cx="6357542" cy="969625"/>
          </a:xfrm>
          <a:prstGeom prst="rect">
            <a:avLst/>
          </a:prstGeom>
        </p:spPr>
      </p:pic>
      <p:sp>
        <p:nvSpPr>
          <p:cNvPr id="5" name="TextBox 4">
            <a:extLst>
              <a:ext uri="{FF2B5EF4-FFF2-40B4-BE49-F238E27FC236}">
                <a16:creationId xmlns:a16="http://schemas.microsoft.com/office/drawing/2014/main" id="{769026D8-10BA-4087-A182-39567C23CCA2}"/>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GETTING TACTICAL</a:t>
            </a:r>
          </a:p>
          <a:p>
            <a:pPr algn="ctr"/>
            <a:endParaRPr lang="en-US" sz="4000" dirty="0">
              <a:solidFill>
                <a:srgbClr val="0054A4"/>
              </a:solidFill>
              <a:latin typeface="Museo Sans Rounded 900" panose="02000000000000000000" pitchFamily="50" charset="0"/>
            </a:endParaRPr>
          </a:p>
        </p:txBody>
      </p:sp>
    </p:spTree>
    <p:extLst>
      <p:ext uri="{BB962C8B-B14F-4D97-AF65-F5344CB8AC3E}">
        <p14:creationId xmlns:p14="http://schemas.microsoft.com/office/powerpoint/2010/main" val="3614866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3366A-92C3-4CCE-8570-F7C301A8E271}"/>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CONNECT WITH A </a:t>
            </a:r>
          </a:p>
          <a:p>
            <a:pPr algn="ctr"/>
            <a:r>
              <a:rPr lang="en-US" sz="4000" b="1" dirty="0">
                <a:solidFill>
                  <a:srgbClr val="0A387A"/>
                </a:solidFill>
              </a:rPr>
              <a:t>“CALL TO ACTION” (CTA)</a:t>
            </a:r>
          </a:p>
        </p:txBody>
      </p:sp>
      <p:sp>
        <p:nvSpPr>
          <p:cNvPr id="3" name="TextBox 2">
            <a:extLst>
              <a:ext uri="{FF2B5EF4-FFF2-40B4-BE49-F238E27FC236}">
                <a16:creationId xmlns:a16="http://schemas.microsoft.com/office/drawing/2014/main" id="{6B2BD4A7-5873-48BA-A5DA-275EFCD33C27}"/>
              </a:ext>
            </a:extLst>
          </p:cNvPr>
          <p:cNvSpPr txBox="1"/>
          <p:nvPr/>
        </p:nvSpPr>
        <p:spPr>
          <a:xfrm>
            <a:off x="1138843" y="1987566"/>
            <a:ext cx="9942022" cy="3995196"/>
          </a:xfrm>
          <a:prstGeom prst="rect">
            <a:avLst/>
          </a:prstGeom>
          <a:noFill/>
        </p:spPr>
        <p:txBody>
          <a:bodyPr wrap="square" rtlCol="0">
            <a:spAutoFit/>
          </a:bodyPr>
          <a:lstStyle/>
          <a:p>
            <a:pPr algn="ct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Including a “Call to Action” (CTA) within your video message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is a great, proven way to encourage </a:t>
            </a:r>
          </a:p>
          <a:p>
            <a:pPr algn="ct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your viewers to </a:t>
            </a:r>
            <a:r>
              <a:rPr lang="en-US" sz="2400" u="sng"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continue engagement</a:t>
            </a: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AND is a pathway to gather valuable information </a:t>
            </a:r>
          </a:p>
          <a:p>
            <a:pPr algn="ct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for </a:t>
            </a:r>
            <a:r>
              <a:rPr lang="en-US" sz="2400" u="sng"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proactive outreach</a:t>
            </a: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rgbClr val="000000"/>
                </a:solidFill>
                <a:effectLst/>
                <a:latin typeface="Gotham Book" pitchFamily="50" charset="0"/>
                <a:ea typeface="Calibri" panose="020F0502020204030204" pitchFamily="34" charset="0"/>
                <a:cs typeface="Times New Roman" panose="02020603050405020304" pitchFamily="18" charset="0"/>
              </a:rPr>
              <a:t> </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solidFill>
                  <a:srgbClr val="000000"/>
                </a:solidFill>
                <a:latin typeface="Gotham Book" pitchFamily="50" charset="0"/>
                <a:ea typeface="Calibri" panose="020F0502020204030204" pitchFamily="34" charset="0"/>
                <a:cs typeface="Times New Roman" panose="02020603050405020304" pitchFamily="18" charset="0"/>
              </a:rPr>
              <a:t>To avoid sounding “salesy”, focus on selling the </a:t>
            </a:r>
            <a:r>
              <a:rPr lang="en-US" sz="2000" u="sng" dirty="0">
                <a:solidFill>
                  <a:srgbClr val="000000"/>
                </a:solidFill>
                <a:latin typeface="Gotham Bold" pitchFamily="50" charset="0"/>
                <a:ea typeface="Calibri" panose="020F0502020204030204" pitchFamily="34" charset="0"/>
                <a:cs typeface="Times New Roman" panose="02020603050405020304" pitchFamily="18" charset="0"/>
              </a:rPr>
              <a:t>benefits of taking action</a:t>
            </a:r>
            <a:r>
              <a:rPr lang="en-US" sz="2000" dirty="0">
                <a:solidFill>
                  <a:srgbClr val="000000"/>
                </a:solidFill>
                <a:latin typeface="Gotham Book" pitchFamily="50" charset="0"/>
                <a:ea typeface="Calibri" panose="020F0502020204030204" pitchFamily="34" charset="0"/>
                <a:cs typeface="Times New Roman" panose="02020603050405020304" pitchFamily="18" charset="0"/>
              </a:rPr>
              <a:t> and the impact the action could have on the viewer’s life or current situation.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solidFill>
                  <a:srgbClr val="000000"/>
                </a:solidFill>
                <a:latin typeface="Gotham Book" pitchFamily="50"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solidFill>
                  <a:srgbClr val="000000"/>
                </a:solidFill>
                <a:latin typeface="Gotham Book" pitchFamily="50" charset="0"/>
                <a:ea typeface="Calibri" panose="020F0502020204030204" pitchFamily="34" charset="0"/>
                <a:cs typeface="Times New Roman" panose="02020603050405020304" pitchFamily="18" charset="0"/>
              </a:rPr>
              <a:t>Be genuine and remember your purpose and who you’re trying to serve.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000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285FF1-A8EF-4AD7-95B6-C8E5A4469465}"/>
              </a:ext>
            </a:extLst>
          </p:cNvPr>
          <p:cNvPicPr>
            <a:picLocks noChangeAspect="1"/>
          </p:cNvPicPr>
          <p:nvPr/>
        </p:nvPicPr>
        <p:blipFill>
          <a:blip r:embed="rId4"/>
          <a:stretch>
            <a:fillRect/>
          </a:stretch>
        </p:blipFill>
        <p:spPr>
          <a:xfrm>
            <a:off x="3110451" y="1754808"/>
            <a:ext cx="6116676" cy="4217087"/>
          </a:xfrm>
          <a:prstGeom prst="rect">
            <a:avLst/>
          </a:prstGeom>
        </p:spPr>
      </p:pic>
      <p:sp>
        <p:nvSpPr>
          <p:cNvPr id="5" name="TextBox 4">
            <a:extLst>
              <a:ext uri="{FF2B5EF4-FFF2-40B4-BE49-F238E27FC236}">
                <a16:creationId xmlns:a16="http://schemas.microsoft.com/office/drawing/2014/main" id="{3DD05F00-5CD4-4F71-87C5-C063D8B3A2BB}"/>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CONNECT WITH A </a:t>
            </a:r>
          </a:p>
          <a:p>
            <a:pPr algn="ctr"/>
            <a:r>
              <a:rPr lang="en-US" sz="4000" b="1" dirty="0">
                <a:solidFill>
                  <a:srgbClr val="0A387A"/>
                </a:solidFill>
              </a:rPr>
              <a:t>“CALL TO ACTION” (CTA)</a:t>
            </a:r>
          </a:p>
        </p:txBody>
      </p:sp>
    </p:spTree>
    <p:extLst>
      <p:ext uri="{BB962C8B-B14F-4D97-AF65-F5344CB8AC3E}">
        <p14:creationId xmlns:p14="http://schemas.microsoft.com/office/powerpoint/2010/main" val="2769004351"/>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5C0646-AFCE-4687-9180-BF007FF594EC}"/>
              </a:ext>
            </a:extLst>
          </p:cNvPr>
          <p:cNvPicPr>
            <a:picLocks noChangeAspect="1"/>
          </p:cNvPicPr>
          <p:nvPr/>
        </p:nvPicPr>
        <p:blipFill>
          <a:blip r:embed="rId4"/>
          <a:stretch>
            <a:fillRect/>
          </a:stretch>
        </p:blipFill>
        <p:spPr>
          <a:xfrm>
            <a:off x="667314" y="1712995"/>
            <a:ext cx="10885079" cy="3591098"/>
          </a:xfrm>
          <a:prstGeom prst="rect">
            <a:avLst/>
          </a:prstGeom>
        </p:spPr>
      </p:pic>
      <p:sp>
        <p:nvSpPr>
          <p:cNvPr id="5" name="TextBox 4">
            <a:extLst>
              <a:ext uri="{FF2B5EF4-FFF2-40B4-BE49-F238E27FC236}">
                <a16:creationId xmlns:a16="http://schemas.microsoft.com/office/drawing/2014/main" id="{C9D98416-515E-4CD0-A71F-B04D51528E8B}"/>
              </a:ext>
            </a:extLst>
          </p:cNvPr>
          <p:cNvSpPr txBox="1"/>
          <p:nvPr/>
        </p:nvSpPr>
        <p:spPr>
          <a:xfrm>
            <a:off x="166255" y="297955"/>
            <a:ext cx="11887199" cy="1323439"/>
          </a:xfrm>
          <a:prstGeom prst="rect">
            <a:avLst/>
          </a:prstGeom>
          <a:noFill/>
        </p:spPr>
        <p:txBody>
          <a:bodyPr wrap="square" rtlCol="0">
            <a:spAutoFit/>
          </a:bodyPr>
          <a:lstStyle/>
          <a:p>
            <a:pPr algn="ctr"/>
            <a:r>
              <a:rPr lang="en-US" sz="4000" b="1" dirty="0">
                <a:solidFill>
                  <a:srgbClr val="0A387A"/>
                </a:solidFill>
              </a:rPr>
              <a:t>CONNECT WITH A </a:t>
            </a:r>
          </a:p>
          <a:p>
            <a:pPr algn="ctr"/>
            <a:r>
              <a:rPr lang="en-US" sz="4000" b="1" dirty="0">
                <a:solidFill>
                  <a:srgbClr val="0A387A"/>
                </a:solidFill>
              </a:rPr>
              <a:t>“CALL TO ACTION” (CTA)</a:t>
            </a:r>
          </a:p>
        </p:txBody>
      </p:sp>
    </p:spTree>
    <p:extLst>
      <p:ext uri="{BB962C8B-B14F-4D97-AF65-F5344CB8AC3E}">
        <p14:creationId xmlns:p14="http://schemas.microsoft.com/office/powerpoint/2010/main" val="1771367240"/>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4060C-3087-4A1D-A33C-06EC5BE3E1EB}"/>
              </a:ext>
            </a:extLst>
          </p:cNvPr>
          <p:cNvSpPr txBox="1"/>
          <p:nvPr/>
        </p:nvSpPr>
        <p:spPr>
          <a:xfrm>
            <a:off x="1197033" y="297955"/>
            <a:ext cx="10856421" cy="707886"/>
          </a:xfrm>
          <a:prstGeom prst="rect">
            <a:avLst/>
          </a:prstGeom>
          <a:noFill/>
        </p:spPr>
        <p:txBody>
          <a:bodyPr wrap="square" rtlCol="0">
            <a:spAutoFit/>
          </a:bodyPr>
          <a:lstStyle/>
          <a:p>
            <a:pPr algn="ctr"/>
            <a:r>
              <a:rPr lang="en-US" sz="4000" b="1" dirty="0">
                <a:solidFill>
                  <a:srgbClr val="0A387A"/>
                </a:solidFill>
              </a:rPr>
              <a:t>SAMPLE CONTENT TOPICS</a:t>
            </a:r>
          </a:p>
        </p:txBody>
      </p:sp>
      <p:sp>
        <p:nvSpPr>
          <p:cNvPr id="3" name="TextBox 2">
            <a:extLst>
              <a:ext uri="{FF2B5EF4-FFF2-40B4-BE49-F238E27FC236}">
                <a16:creationId xmlns:a16="http://schemas.microsoft.com/office/drawing/2014/main" id="{469A5248-EA10-459F-A20A-83935310758E}"/>
              </a:ext>
            </a:extLst>
          </p:cNvPr>
          <p:cNvSpPr txBox="1"/>
          <p:nvPr/>
        </p:nvSpPr>
        <p:spPr>
          <a:xfrm>
            <a:off x="1596044" y="1205346"/>
            <a:ext cx="10257905" cy="1064330"/>
          </a:xfrm>
          <a:prstGeom prst="rect">
            <a:avLst/>
          </a:prstGeom>
          <a:noFill/>
        </p:spPr>
        <p:txBody>
          <a:bodyPr wrap="square" rtlCol="0">
            <a:spAutoFit/>
          </a:bodyPr>
          <a:lstStyle/>
          <a:p>
            <a:pPr algn="ctr">
              <a:lnSpc>
                <a:spcPct val="107000"/>
              </a:lnSpc>
            </a:pPr>
            <a:r>
              <a:rPr lang="en-US" sz="2000" dirty="0">
                <a:solidFill>
                  <a:srgbClr val="000000"/>
                </a:solidFill>
                <a:latin typeface="Gotham Book" pitchFamily="50" charset="0"/>
                <a:ea typeface="Calibri" panose="020F0502020204030204" pitchFamily="34" charset="0"/>
                <a:cs typeface="Times New Roman" panose="02020603050405020304" pitchFamily="18" charset="0"/>
              </a:rPr>
              <a:t>A great place to start is a simple </a:t>
            </a:r>
            <a:r>
              <a:rPr lang="en-US" sz="2000" u="sng" dirty="0">
                <a:solidFill>
                  <a:srgbClr val="000000"/>
                </a:solidFill>
                <a:latin typeface="Gotham Bold" pitchFamily="50" charset="0"/>
                <a:ea typeface="Calibri" panose="020F0502020204030204" pitchFamily="34" charset="0"/>
                <a:cs typeface="Times New Roman" panose="02020603050405020304" pitchFamily="18" charset="0"/>
              </a:rPr>
              <a:t>“Who I Am &amp; What I Do”</a:t>
            </a:r>
            <a:r>
              <a:rPr lang="en-US" sz="2000" dirty="0">
                <a:solidFill>
                  <a:srgbClr val="000000"/>
                </a:solidFill>
                <a:latin typeface="Gotham Book" pitchFamily="50" charset="0"/>
                <a:ea typeface="Calibri" panose="020F0502020204030204" pitchFamily="34" charset="0"/>
                <a:cs typeface="Times New Roman" panose="02020603050405020304" pitchFamily="18" charset="0"/>
              </a:rPr>
              <a:t> video to introduce yourself, establish your brand, and start building a foundation as the subject matter expert.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818513F-B899-4610-A073-718B17241E37}"/>
              </a:ext>
            </a:extLst>
          </p:cNvPr>
          <p:cNvPicPr>
            <a:picLocks noChangeAspect="1"/>
          </p:cNvPicPr>
          <p:nvPr/>
        </p:nvPicPr>
        <p:blipFill>
          <a:blip r:embed="rId2"/>
          <a:stretch>
            <a:fillRect/>
          </a:stretch>
        </p:blipFill>
        <p:spPr>
          <a:xfrm>
            <a:off x="3016469" y="2469181"/>
            <a:ext cx="6629963" cy="3991773"/>
          </a:xfrm>
          <a:prstGeom prst="rect">
            <a:avLst/>
          </a:prstGeom>
        </p:spPr>
      </p:pic>
    </p:spTree>
    <p:extLst>
      <p:ext uri="{BB962C8B-B14F-4D97-AF65-F5344CB8AC3E}">
        <p14:creationId xmlns:p14="http://schemas.microsoft.com/office/powerpoint/2010/main" val="3020155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BA888F-67BF-42E0-83B4-BD7E2265AC5D}"/>
              </a:ext>
            </a:extLst>
          </p:cNvPr>
          <p:cNvSpPr txBox="1"/>
          <p:nvPr/>
        </p:nvSpPr>
        <p:spPr>
          <a:xfrm>
            <a:off x="216131" y="297955"/>
            <a:ext cx="11837323" cy="707886"/>
          </a:xfrm>
          <a:prstGeom prst="rect">
            <a:avLst/>
          </a:prstGeom>
          <a:noFill/>
        </p:spPr>
        <p:txBody>
          <a:bodyPr wrap="square" rtlCol="0">
            <a:spAutoFit/>
          </a:bodyPr>
          <a:lstStyle/>
          <a:p>
            <a:pPr algn="ctr"/>
            <a:r>
              <a:rPr lang="en-US" sz="4000" b="1" dirty="0">
                <a:solidFill>
                  <a:srgbClr val="0A387A"/>
                </a:solidFill>
              </a:rPr>
              <a:t>VIDEO TOOLS &amp; RESOURCES: 101</a:t>
            </a:r>
          </a:p>
        </p:txBody>
      </p:sp>
      <p:pic>
        <p:nvPicPr>
          <p:cNvPr id="4" name="Picture 3">
            <a:extLst>
              <a:ext uri="{FF2B5EF4-FFF2-40B4-BE49-F238E27FC236}">
                <a16:creationId xmlns:a16="http://schemas.microsoft.com/office/drawing/2014/main" id="{47E3E63A-EB8E-44F2-9DE3-CB2F76C9EE27}"/>
              </a:ext>
            </a:extLst>
          </p:cNvPr>
          <p:cNvPicPr>
            <a:picLocks noChangeAspect="1"/>
          </p:cNvPicPr>
          <p:nvPr/>
        </p:nvPicPr>
        <p:blipFill>
          <a:blip r:embed="rId2"/>
          <a:stretch>
            <a:fillRect/>
          </a:stretch>
        </p:blipFill>
        <p:spPr>
          <a:xfrm>
            <a:off x="425115" y="2888335"/>
            <a:ext cx="11419354" cy="2004461"/>
          </a:xfrm>
          <a:prstGeom prst="rect">
            <a:avLst/>
          </a:prstGeom>
        </p:spPr>
      </p:pic>
    </p:spTree>
    <p:extLst>
      <p:ext uri="{BB962C8B-B14F-4D97-AF65-F5344CB8AC3E}">
        <p14:creationId xmlns:p14="http://schemas.microsoft.com/office/powerpoint/2010/main" val="1422957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BA888F-67BF-42E0-83B4-BD7E2265AC5D}"/>
              </a:ext>
            </a:extLst>
          </p:cNvPr>
          <p:cNvSpPr txBox="1"/>
          <p:nvPr/>
        </p:nvSpPr>
        <p:spPr>
          <a:xfrm>
            <a:off x="216131" y="297955"/>
            <a:ext cx="11837323" cy="707886"/>
          </a:xfrm>
          <a:prstGeom prst="rect">
            <a:avLst/>
          </a:prstGeom>
          <a:noFill/>
        </p:spPr>
        <p:txBody>
          <a:bodyPr wrap="square" rtlCol="0">
            <a:spAutoFit/>
          </a:bodyPr>
          <a:lstStyle/>
          <a:p>
            <a:pPr algn="ctr"/>
            <a:r>
              <a:rPr lang="en-US" sz="4000" b="1" dirty="0">
                <a:solidFill>
                  <a:srgbClr val="0A387A"/>
                </a:solidFill>
              </a:rPr>
              <a:t>VIDEO TOOLS &amp; RESOURCES: 101</a:t>
            </a:r>
          </a:p>
        </p:txBody>
      </p:sp>
      <p:pic>
        <p:nvPicPr>
          <p:cNvPr id="2" name="Picture 1">
            <a:extLst>
              <a:ext uri="{FF2B5EF4-FFF2-40B4-BE49-F238E27FC236}">
                <a16:creationId xmlns:a16="http://schemas.microsoft.com/office/drawing/2014/main" id="{93FDCC2F-EF04-4F62-A8C1-7CBBD6907CA5}"/>
              </a:ext>
            </a:extLst>
          </p:cNvPr>
          <p:cNvPicPr>
            <a:picLocks noChangeAspect="1"/>
          </p:cNvPicPr>
          <p:nvPr/>
        </p:nvPicPr>
        <p:blipFill>
          <a:blip r:embed="rId2"/>
          <a:stretch>
            <a:fillRect/>
          </a:stretch>
        </p:blipFill>
        <p:spPr>
          <a:xfrm>
            <a:off x="2890284" y="1888355"/>
            <a:ext cx="6411432" cy="4671690"/>
          </a:xfrm>
          <a:prstGeom prst="rect">
            <a:avLst/>
          </a:prstGeom>
        </p:spPr>
      </p:pic>
    </p:spTree>
    <p:extLst>
      <p:ext uri="{BB962C8B-B14F-4D97-AF65-F5344CB8AC3E}">
        <p14:creationId xmlns:p14="http://schemas.microsoft.com/office/powerpoint/2010/main" val="943901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0F9A84-96C2-4140-97D9-4D284ADD67F0}"/>
              </a:ext>
            </a:extLst>
          </p:cNvPr>
          <p:cNvSpPr txBox="1"/>
          <p:nvPr/>
        </p:nvSpPr>
        <p:spPr>
          <a:xfrm>
            <a:off x="5354515" y="2022231"/>
            <a:ext cx="68374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ea typeface="+mn-ea"/>
                <a:cs typeface="+mn-cs"/>
              </a:rPr>
              <a:t>SECTION 5</a:t>
            </a:r>
          </a:p>
        </p:txBody>
      </p:sp>
      <p:sp>
        <p:nvSpPr>
          <p:cNvPr id="3" name="TextBox 2">
            <a:extLst>
              <a:ext uri="{FF2B5EF4-FFF2-40B4-BE49-F238E27FC236}">
                <a16:creationId xmlns:a16="http://schemas.microsoft.com/office/drawing/2014/main" id="{AF7AECA0-ED22-400B-9909-723D3FCA1F13}"/>
              </a:ext>
            </a:extLst>
          </p:cNvPr>
          <p:cNvSpPr txBox="1"/>
          <p:nvPr/>
        </p:nvSpPr>
        <p:spPr>
          <a:xfrm>
            <a:off x="5354515" y="3589274"/>
            <a:ext cx="683748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ESTABLISH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A387A"/>
                </a:solidFill>
              </a:rPr>
              <a:t>YOUR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SYSTEM</a:t>
            </a:r>
          </a:p>
        </p:txBody>
      </p:sp>
    </p:spTree>
    <p:extLst>
      <p:ext uri="{BB962C8B-B14F-4D97-AF65-F5344CB8AC3E}">
        <p14:creationId xmlns:p14="http://schemas.microsoft.com/office/powerpoint/2010/main" val="2329541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67D7D-B429-4529-9AD6-F63A57FC997A}"/>
              </a:ext>
            </a:extLst>
          </p:cNvPr>
          <p:cNvSpPr txBox="1"/>
          <p:nvPr/>
        </p:nvSpPr>
        <p:spPr>
          <a:xfrm>
            <a:off x="216131" y="297955"/>
            <a:ext cx="11837323" cy="707886"/>
          </a:xfrm>
          <a:prstGeom prst="rect">
            <a:avLst/>
          </a:prstGeom>
          <a:noFill/>
        </p:spPr>
        <p:txBody>
          <a:bodyPr wrap="square" rtlCol="0">
            <a:spAutoFit/>
          </a:bodyPr>
          <a:lstStyle/>
          <a:p>
            <a:pPr algn="ctr"/>
            <a:r>
              <a:rPr lang="en-US" sz="4000" b="1" dirty="0">
                <a:solidFill>
                  <a:srgbClr val="0A387A"/>
                </a:solidFill>
              </a:rPr>
              <a:t>TRACK, EVALUATE, &amp; IMPROVE</a:t>
            </a:r>
          </a:p>
        </p:txBody>
      </p:sp>
      <p:pic>
        <p:nvPicPr>
          <p:cNvPr id="4" name="Picture 3">
            <a:extLst>
              <a:ext uri="{FF2B5EF4-FFF2-40B4-BE49-F238E27FC236}">
                <a16:creationId xmlns:a16="http://schemas.microsoft.com/office/drawing/2014/main" id="{58926AF1-1434-4A36-BB27-FE40E4B0BD65}"/>
              </a:ext>
            </a:extLst>
          </p:cNvPr>
          <p:cNvPicPr>
            <a:picLocks noChangeAspect="1"/>
          </p:cNvPicPr>
          <p:nvPr/>
        </p:nvPicPr>
        <p:blipFill>
          <a:blip r:embed="rId4"/>
          <a:stretch>
            <a:fillRect/>
          </a:stretch>
        </p:blipFill>
        <p:spPr>
          <a:xfrm>
            <a:off x="2044197" y="1524172"/>
            <a:ext cx="8103606" cy="4494241"/>
          </a:xfrm>
          <a:prstGeom prst="rect">
            <a:avLst/>
          </a:prstGeom>
        </p:spPr>
      </p:pic>
    </p:spTree>
    <p:extLst>
      <p:ext uri="{BB962C8B-B14F-4D97-AF65-F5344CB8AC3E}">
        <p14:creationId xmlns:p14="http://schemas.microsoft.com/office/powerpoint/2010/main" val="3150259881"/>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260609-E02E-4BD1-AEB4-9D81E749D3D8}"/>
              </a:ext>
            </a:extLst>
          </p:cNvPr>
          <p:cNvSpPr txBox="1"/>
          <p:nvPr/>
        </p:nvSpPr>
        <p:spPr>
          <a:xfrm>
            <a:off x="1407620" y="1121960"/>
            <a:ext cx="9376757" cy="1258743"/>
          </a:xfrm>
          <a:prstGeom prst="rect">
            <a:avLst/>
          </a:prstGeom>
          <a:noFill/>
        </p:spPr>
        <p:txBody>
          <a:bodyPr wrap="square" rtlCol="0">
            <a:spAutoFit/>
          </a:bodyPr>
          <a:lstStyle/>
          <a:p>
            <a:pPr algn="ctr">
              <a:lnSpc>
                <a:spcPct val="107000"/>
              </a:lnSpc>
            </a:pPr>
            <a:r>
              <a:rPr lang="en-US" sz="2400" dirty="0">
                <a:solidFill>
                  <a:srgbClr val="FF0000"/>
                </a:solidFill>
                <a:latin typeface="Gotham Bold" pitchFamily="50" charset="0"/>
                <a:ea typeface="Calibri" panose="020F0502020204030204" pitchFamily="34" charset="0"/>
                <a:cs typeface="Times New Roman" panose="02020603050405020304" pitchFamily="18" charset="0"/>
              </a:rPr>
              <a:t>According to a Harvard study, individuals who had accountability partners saw a 33% increase in their productivity. </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15EBD5F-CBCA-4D93-9408-058C2F6D7209}"/>
              </a:ext>
            </a:extLst>
          </p:cNvPr>
          <p:cNvSpPr txBox="1"/>
          <p:nvPr/>
        </p:nvSpPr>
        <p:spPr>
          <a:xfrm>
            <a:off x="1407621" y="3027104"/>
            <a:ext cx="9376757" cy="1648143"/>
          </a:xfrm>
          <a:prstGeom prst="rect">
            <a:avLst/>
          </a:prstGeom>
          <a:noFill/>
        </p:spPr>
        <p:txBody>
          <a:bodyPr wrap="square" rtlCol="0">
            <a:spAutoFit/>
          </a:bodyPr>
          <a:lstStyle/>
          <a:p>
            <a:pPr algn="ctr">
              <a:lnSpc>
                <a:spcPct val="107000"/>
              </a:lnSpc>
            </a:pPr>
            <a:r>
              <a:rPr lang="en-US" sz="2400" dirty="0">
                <a:latin typeface="Gotham Book" pitchFamily="50" charset="0"/>
                <a:ea typeface="Calibri" panose="020F0502020204030204" pitchFamily="34" charset="0"/>
                <a:cs typeface="Gotham Book" pitchFamily="50" charset="0"/>
              </a:rPr>
              <a:t>Who will help you honestly evaluate your </a:t>
            </a:r>
          </a:p>
          <a:p>
            <a:pPr algn="ctr">
              <a:lnSpc>
                <a:spcPct val="107000"/>
              </a:lnSpc>
            </a:pPr>
            <a:r>
              <a:rPr lang="en-US" sz="2400" dirty="0">
                <a:latin typeface="Gotham Book" pitchFamily="50" charset="0"/>
                <a:ea typeface="Calibri" panose="020F0502020204030204" pitchFamily="34" charset="0"/>
                <a:cs typeface="Gotham Book" pitchFamily="50" charset="0"/>
              </a:rPr>
              <a:t>activity and create success habits?</a:t>
            </a:r>
          </a:p>
          <a:p>
            <a:pPr algn="ctr">
              <a:lnSpc>
                <a:spcPct val="107000"/>
              </a:lnSpc>
            </a:pPr>
            <a:endParaRPr lang="en-US" sz="2400" dirty="0">
              <a:effectLst/>
              <a:latin typeface="Gotham Book" pitchFamily="50" charset="0"/>
              <a:ea typeface="Calibri" panose="020F0502020204030204" pitchFamily="34" charset="0"/>
              <a:cs typeface="Gotham Book" pitchFamily="50" charset="0"/>
            </a:endParaRPr>
          </a:p>
          <a:p>
            <a:pPr algn="ctr">
              <a:lnSpc>
                <a:spcPct val="107000"/>
              </a:lnSpc>
            </a:pPr>
            <a:r>
              <a:rPr lang="en-US" sz="2400" dirty="0">
                <a:latin typeface="Gotham Book" pitchFamily="50" charset="0"/>
                <a:ea typeface="Calibri" panose="020F0502020204030204" pitchFamily="34" charset="0"/>
                <a:cs typeface="Gotham Book" pitchFamily="50" charset="0"/>
              </a:rPr>
              <a:t>How often will you meet for evaluation meetings?</a:t>
            </a:r>
            <a:endParaRPr lang="en-US" dirty="0">
              <a:effectLst/>
              <a:latin typeface="Gotham Book" pitchFamily="50" charset="0"/>
              <a:ea typeface="Calibri" panose="020F0502020204030204" pitchFamily="34" charset="0"/>
              <a:cs typeface="Gotham Book" pitchFamily="50" charset="0"/>
            </a:endParaRPr>
          </a:p>
        </p:txBody>
      </p:sp>
      <p:pic>
        <p:nvPicPr>
          <p:cNvPr id="7" name="Picture 6">
            <a:extLst>
              <a:ext uri="{FF2B5EF4-FFF2-40B4-BE49-F238E27FC236}">
                <a16:creationId xmlns:a16="http://schemas.microsoft.com/office/drawing/2014/main" id="{5AAB289E-D6A8-4ECF-8722-025BA384765F}"/>
              </a:ext>
            </a:extLst>
          </p:cNvPr>
          <p:cNvPicPr>
            <a:picLocks noChangeAspect="1"/>
          </p:cNvPicPr>
          <p:nvPr/>
        </p:nvPicPr>
        <p:blipFill>
          <a:blip r:embed="rId5"/>
          <a:stretch>
            <a:fillRect/>
          </a:stretch>
        </p:blipFill>
        <p:spPr>
          <a:xfrm>
            <a:off x="1699424" y="5020627"/>
            <a:ext cx="8870736" cy="914919"/>
          </a:xfrm>
          <a:prstGeom prst="rect">
            <a:avLst/>
          </a:prstGeom>
        </p:spPr>
      </p:pic>
      <p:sp>
        <p:nvSpPr>
          <p:cNvPr id="6" name="TextBox 5">
            <a:extLst>
              <a:ext uri="{FF2B5EF4-FFF2-40B4-BE49-F238E27FC236}">
                <a16:creationId xmlns:a16="http://schemas.microsoft.com/office/drawing/2014/main" id="{205AC80A-FB1C-4C23-AA63-48B4ACBB0DB5}"/>
              </a:ext>
            </a:extLst>
          </p:cNvPr>
          <p:cNvSpPr txBox="1"/>
          <p:nvPr/>
        </p:nvSpPr>
        <p:spPr>
          <a:xfrm>
            <a:off x="216131" y="297955"/>
            <a:ext cx="11837323" cy="707886"/>
          </a:xfrm>
          <a:prstGeom prst="rect">
            <a:avLst/>
          </a:prstGeom>
          <a:noFill/>
        </p:spPr>
        <p:txBody>
          <a:bodyPr wrap="square" rtlCol="0">
            <a:spAutoFit/>
          </a:bodyPr>
          <a:lstStyle/>
          <a:p>
            <a:pPr algn="ctr"/>
            <a:r>
              <a:rPr lang="en-US" sz="4000" b="1" dirty="0">
                <a:solidFill>
                  <a:srgbClr val="0A387A"/>
                </a:solidFill>
              </a:rPr>
              <a:t>TRACK, EVALUATE, &amp; IMPROVE</a:t>
            </a:r>
          </a:p>
        </p:txBody>
      </p:sp>
    </p:spTree>
    <p:extLst>
      <p:ext uri="{BB962C8B-B14F-4D97-AF65-F5344CB8AC3E}">
        <p14:creationId xmlns:p14="http://schemas.microsoft.com/office/powerpoint/2010/main" val="278517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0F9A84-96C2-4140-97D9-4D284ADD67F0}"/>
              </a:ext>
            </a:extLst>
          </p:cNvPr>
          <p:cNvSpPr txBox="1"/>
          <p:nvPr/>
        </p:nvSpPr>
        <p:spPr>
          <a:xfrm>
            <a:off x="5354515" y="2022231"/>
            <a:ext cx="6837485" cy="923330"/>
          </a:xfrm>
          <a:prstGeom prst="rect">
            <a:avLst/>
          </a:prstGeom>
          <a:noFill/>
        </p:spPr>
        <p:txBody>
          <a:bodyPr wrap="square" rtlCol="0">
            <a:spAutoFit/>
          </a:bodyPr>
          <a:lstStyle/>
          <a:p>
            <a:pPr algn="ctr"/>
            <a:r>
              <a:rPr lang="en-US" sz="5400" b="1" dirty="0">
                <a:solidFill>
                  <a:srgbClr val="FF0000"/>
                </a:solidFill>
              </a:rPr>
              <a:t>SECTION 1</a:t>
            </a:r>
          </a:p>
        </p:txBody>
      </p:sp>
      <p:sp>
        <p:nvSpPr>
          <p:cNvPr id="3" name="TextBox 2">
            <a:extLst>
              <a:ext uri="{FF2B5EF4-FFF2-40B4-BE49-F238E27FC236}">
                <a16:creationId xmlns:a16="http://schemas.microsoft.com/office/drawing/2014/main" id="{AF7AECA0-ED22-400B-9909-723D3FCA1F13}"/>
              </a:ext>
            </a:extLst>
          </p:cNvPr>
          <p:cNvSpPr txBox="1"/>
          <p:nvPr/>
        </p:nvSpPr>
        <p:spPr>
          <a:xfrm>
            <a:off x="5354515" y="3589274"/>
            <a:ext cx="6837485" cy="707886"/>
          </a:xfrm>
          <a:prstGeom prst="rect">
            <a:avLst/>
          </a:prstGeom>
          <a:noFill/>
        </p:spPr>
        <p:txBody>
          <a:bodyPr wrap="square" rtlCol="0">
            <a:spAutoFit/>
          </a:bodyPr>
          <a:lstStyle/>
          <a:p>
            <a:pPr algn="ctr"/>
            <a:r>
              <a:rPr lang="en-US" sz="4000" b="1" dirty="0">
                <a:solidFill>
                  <a:srgbClr val="0A387A"/>
                </a:solidFill>
              </a:rPr>
              <a:t>VIDEO &amp; YOUR BRAND</a:t>
            </a:r>
          </a:p>
        </p:txBody>
      </p:sp>
    </p:spTree>
    <p:extLst>
      <p:ext uri="{BB962C8B-B14F-4D97-AF65-F5344CB8AC3E}">
        <p14:creationId xmlns:p14="http://schemas.microsoft.com/office/powerpoint/2010/main" val="3988472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67D7D-B429-4529-9AD6-F63A57FC997A}"/>
              </a:ext>
            </a:extLst>
          </p:cNvPr>
          <p:cNvSpPr txBox="1"/>
          <p:nvPr/>
        </p:nvSpPr>
        <p:spPr>
          <a:xfrm>
            <a:off x="177338" y="281330"/>
            <a:ext cx="11837323" cy="1323439"/>
          </a:xfrm>
          <a:prstGeom prst="rect">
            <a:avLst/>
          </a:prstGeom>
          <a:noFill/>
        </p:spPr>
        <p:txBody>
          <a:bodyPr wrap="square" rtlCol="0">
            <a:spAutoFit/>
          </a:bodyPr>
          <a:lstStyle/>
          <a:p>
            <a:pPr algn="ctr"/>
            <a:r>
              <a:rPr lang="en-US" sz="4000" b="1" dirty="0">
                <a:solidFill>
                  <a:srgbClr val="0A387A"/>
                </a:solidFill>
              </a:rPr>
              <a:t>DESIGN &amp; IMPLEMENT </a:t>
            </a:r>
          </a:p>
          <a:p>
            <a:pPr algn="ctr"/>
            <a:r>
              <a:rPr lang="en-US" sz="4000" b="1" dirty="0">
                <a:solidFill>
                  <a:srgbClr val="0A387A"/>
                </a:solidFill>
              </a:rPr>
              <a:t>YOUR SYSTEM</a:t>
            </a:r>
          </a:p>
        </p:txBody>
      </p:sp>
      <p:sp>
        <p:nvSpPr>
          <p:cNvPr id="2" name="TextBox 1">
            <a:extLst>
              <a:ext uri="{FF2B5EF4-FFF2-40B4-BE49-F238E27FC236}">
                <a16:creationId xmlns:a16="http://schemas.microsoft.com/office/drawing/2014/main" id="{05EE24A2-CEB4-4B08-B877-8BD6765461B1}"/>
              </a:ext>
            </a:extLst>
          </p:cNvPr>
          <p:cNvSpPr txBox="1"/>
          <p:nvPr/>
        </p:nvSpPr>
        <p:spPr>
          <a:xfrm>
            <a:off x="1482435" y="2261061"/>
            <a:ext cx="9227128" cy="1454629"/>
          </a:xfrm>
          <a:prstGeom prst="rect">
            <a:avLst/>
          </a:prstGeom>
          <a:noFill/>
        </p:spPr>
        <p:txBody>
          <a:bodyPr wrap="square" rtlCol="0">
            <a:spAutoFit/>
          </a:bodyPr>
          <a:lstStyle/>
          <a:p>
            <a:pPr algn="ctr">
              <a:lnSpc>
                <a:spcPct val="107000"/>
              </a:lnSpc>
            </a:pPr>
            <a:r>
              <a:rPr lang="en-US" sz="2800" dirty="0">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Let’s put all the pieces of your personal brand, best video practices, and the knowledge you’ve acquired into a comprehensive, foundational plan.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093D8EA-AC54-4B47-891D-9BA2DF269971}"/>
              </a:ext>
            </a:extLst>
          </p:cNvPr>
          <p:cNvSpPr txBox="1"/>
          <p:nvPr/>
        </p:nvSpPr>
        <p:spPr>
          <a:xfrm>
            <a:off x="1482435" y="4657898"/>
            <a:ext cx="9227128" cy="532582"/>
          </a:xfrm>
          <a:prstGeom prst="rect">
            <a:avLst/>
          </a:prstGeom>
          <a:noFill/>
        </p:spPr>
        <p:txBody>
          <a:bodyPr wrap="square" rtlCol="0">
            <a:spAutoFit/>
          </a:bodyPr>
          <a:lstStyle/>
          <a:p>
            <a:pPr algn="ctr">
              <a:lnSpc>
                <a:spcPct val="107000"/>
              </a:lnSpc>
            </a:pPr>
            <a:r>
              <a:rPr lang="en-US" sz="2800" dirty="0">
                <a:latin typeface="Museo Sans Rounded 900" panose="02000000000000000000" pitchFamily="50" charset="0"/>
                <a:ea typeface="Calibri" panose="020F0502020204030204" pitchFamily="34" charset="0"/>
                <a:cs typeface="Times New Roman" panose="02020603050405020304" pitchFamily="18" charset="0"/>
              </a:rPr>
              <a:t>*Complete Workbook Exercise*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353477"/>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0F9A84-96C2-4140-97D9-4D284ADD67F0}"/>
              </a:ext>
            </a:extLst>
          </p:cNvPr>
          <p:cNvSpPr txBox="1"/>
          <p:nvPr/>
        </p:nvSpPr>
        <p:spPr>
          <a:xfrm>
            <a:off x="5354515" y="2022231"/>
            <a:ext cx="68374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ea typeface="+mn-ea"/>
                <a:cs typeface="+mn-cs"/>
              </a:rPr>
              <a:t>CONCLUSION</a:t>
            </a:r>
          </a:p>
        </p:txBody>
      </p:sp>
      <p:sp>
        <p:nvSpPr>
          <p:cNvPr id="3" name="TextBox 2">
            <a:extLst>
              <a:ext uri="{FF2B5EF4-FFF2-40B4-BE49-F238E27FC236}">
                <a16:creationId xmlns:a16="http://schemas.microsoft.com/office/drawing/2014/main" id="{AF7AECA0-ED22-400B-9909-723D3FCA1F13}"/>
              </a:ext>
            </a:extLst>
          </p:cNvPr>
          <p:cNvSpPr txBox="1"/>
          <p:nvPr/>
        </p:nvSpPr>
        <p:spPr>
          <a:xfrm>
            <a:off x="5354515" y="3589274"/>
            <a:ext cx="683748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PUTTING 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A387A"/>
                </a:solidFill>
              </a:rPr>
              <a:t>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TOGETHER</a:t>
            </a:r>
          </a:p>
        </p:txBody>
      </p:sp>
    </p:spTree>
    <p:extLst>
      <p:ext uri="{BB962C8B-B14F-4D97-AF65-F5344CB8AC3E}">
        <p14:creationId xmlns:p14="http://schemas.microsoft.com/office/powerpoint/2010/main" val="1293507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41C2B-BCF7-4C7D-A22F-4FFCE84E9701}"/>
              </a:ext>
            </a:extLst>
          </p:cNvPr>
          <p:cNvSpPr txBox="1"/>
          <p:nvPr/>
        </p:nvSpPr>
        <p:spPr>
          <a:xfrm>
            <a:off x="177338" y="281330"/>
            <a:ext cx="11837323" cy="707886"/>
          </a:xfrm>
          <a:prstGeom prst="rect">
            <a:avLst/>
          </a:prstGeom>
          <a:noFill/>
        </p:spPr>
        <p:txBody>
          <a:bodyPr wrap="square" rtlCol="0">
            <a:spAutoFit/>
          </a:bodyPr>
          <a:lstStyle/>
          <a:p>
            <a:pPr algn="ctr"/>
            <a:r>
              <a:rPr lang="en-US" sz="4000" b="1" dirty="0">
                <a:solidFill>
                  <a:srgbClr val="0A387A"/>
                </a:solidFill>
              </a:rPr>
              <a:t>GETTING ON THE VIDEO CHANNEL</a:t>
            </a:r>
          </a:p>
        </p:txBody>
      </p:sp>
      <p:sp>
        <p:nvSpPr>
          <p:cNvPr id="3" name="TextBox 2">
            <a:extLst>
              <a:ext uri="{FF2B5EF4-FFF2-40B4-BE49-F238E27FC236}">
                <a16:creationId xmlns:a16="http://schemas.microsoft.com/office/drawing/2014/main" id="{E90FE741-E979-4231-9E6D-6221651C463B}"/>
              </a:ext>
            </a:extLst>
          </p:cNvPr>
          <p:cNvSpPr txBox="1"/>
          <p:nvPr/>
        </p:nvSpPr>
        <p:spPr>
          <a:xfrm>
            <a:off x="177338" y="2094807"/>
            <a:ext cx="9365673" cy="405688"/>
          </a:xfrm>
          <a:prstGeom prst="rect">
            <a:avLst/>
          </a:prstGeom>
          <a:noFill/>
        </p:spPr>
        <p:txBody>
          <a:bodyPr wrap="square" rtlCol="0">
            <a:spAutoFit/>
          </a:bodyPr>
          <a:lstStyle/>
          <a:p>
            <a:pPr>
              <a:lnSpc>
                <a:spcPct val="107000"/>
              </a:lnSpc>
            </a:pPr>
            <a:r>
              <a:rPr lang="en-US" sz="2000" dirty="0">
                <a:solidFill>
                  <a:srgbClr val="000000"/>
                </a:solidFill>
                <a:latin typeface="Gotham Book" pitchFamily="50" charset="0"/>
                <a:ea typeface="Calibri" panose="020F0502020204030204" pitchFamily="34" charset="0"/>
                <a:cs typeface="Times New Roman" panose="02020603050405020304" pitchFamily="18" charset="0"/>
              </a:rPr>
              <a:t>The following beliefs are most important within </a:t>
            </a:r>
            <a:r>
              <a:rPr lang="en-US" sz="2000" b="1" u="sng" dirty="0">
                <a:solidFill>
                  <a:srgbClr val="000000"/>
                </a:solidFill>
                <a:latin typeface="Gotham Bold" pitchFamily="50" charset="0"/>
                <a:ea typeface="Calibri" panose="020F0502020204030204" pitchFamily="34" charset="0"/>
                <a:cs typeface="Times New Roman" panose="02020603050405020304" pitchFamily="18" charset="0"/>
              </a:rPr>
              <a:t>LISTING CONVERSION</a:t>
            </a:r>
            <a:r>
              <a:rPr lang="en-US" sz="2000" dirty="0">
                <a:solidFill>
                  <a:srgbClr val="000000"/>
                </a:solidFill>
                <a:latin typeface="Gotham Book" pitchFamily="50"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7412121-8FDE-44D4-BB1F-272E3DB52C1D}"/>
              </a:ext>
            </a:extLst>
          </p:cNvPr>
          <p:cNvPicPr>
            <a:picLocks noChangeAspect="1"/>
          </p:cNvPicPr>
          <p:nvPr/>
        </p:nvPicPr>
        <p:blipFill>
          <a:blip r:embed="rId2"/>
          <a:stretch>
            <a:fillRect/>
          </a:stretch>
        </p:blipFill>
        <p:spPr>
          <a:xfrm>
            <a:off x="2626497" y="2500495"/>
            <a:ext cx="6939004" cy="4167419"/>
          </a:xfrm>
          <a:prstGeom prst="rect">
            <a:avLst/>
          </a:prstGeom>
        </p:spPr>
      </p:pic>
    </p:spTree>
    <p:extLst>
      <p:ext uri="{BB962C8B-B14F-4D97-AF65-F5344CB8AC3E}">
        <p14:creationId xmlns:p14="http://schemas.microsoft.com/office/powerpoint/2010/main" val="3825846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41C2B-BCF7-4C7D-A22F-4FFCE84E9701}"/>
              </a:ext>
            </a:extLst>
          </p:cNvPr>
          <p:cNvSpPr txBox="1"/>
          <p:nvPr/>
        </p:nvSpPr>
        <p:spPr>
          <a:xfrm>
            <a:off x="177338" y="281330"/>
            <a:ext cx="11837323" cy="707886"/>
          </a:xfrm>
          <a:prstGeom prst="rect">
            <a:avLst/>
          </a:prstGeom>
          <a:noFill/>
        </p:spPr>
        <p:txBody>
          <a:bodyPr wrap="square" rtlCol="0">
            <a:spAutoFit/>
          </a:bodyPr>
          <a:lstStyle/>
          <a:p>
            <a:pPr algn="ctr"/>
            <a:r>
              <a:rPr lang="en-US" sz="4000" b="1" dirty="0">
                <a:solidFill>
                  <a:srgbClr val="0A387A"/>
                </a:solidFill>
              </a:rPr>
              <a:t>GETTING ON THE VIDEO CHANNEL</a:t>
            </a:r>
          </a:p>
        </p:txBody>
      </p:sp>
      <p:sp>
        <p:nvSpPr>
          <p:cNvPr id="3" name="TextBox 2">
            <a:extLst>
              <a:ext uri="{FF2B5EF4-FFF2-40B4-BE49-F238E27FC236}">
                <a16:creationId xmlns:a16="http://schemas.microsoft.com/office/drawing/2014/main" id="{E90FE741-E979-4231-9E6D-6221651C463B}"/>
              </a:ext>
            </a:extLst>
          </p:cNvPr>
          <p:cNvSpPr txBox="1"/>
          <p:nvPr/>
        </p:nvSpPr>
        <p:spPr>
          <a:xfrm>
            <a:off x="177338" y="2094807"/>
            <a:ext cx="9365673" cy="405688"/>
          </a:xfrm>
          <a:prstGeom prst="rect">
            <a:avLst/>
          </a:prstGeom>
          <a:noFill/>
        </p:spPr>
        <p:txBody>
          <a:bodyPr wrap="square" rtlCol="0">
            <a:spAutoFit/>
          </a:bodyPr>
          <a:lstStyle/>
          <a:p>
            <a:pPr>
              <a:lnSpc>
                <a:spcPct val="107000"/>
              </a:lnSpc>
            </a:pPr>
            <a:r>
              <a:rPr lang="en-US" sz="2000" dirty="0">
                <a:solidFill>
                  <a:srgbClr val="000000"/>
                </a:solidFill>
                <a:latin typeface="Gotham Book" pitchFamily="50" charset="0"/>
                <a:ea typeface="Calibri" panose="020F0502020204030204" pitchFamily="34" charset="0"/>
                <a:cs typeface="Times New Roman" panose="02020603050405020304" pitchFamily="18" charset="0"/>
              </a:rPr>
              <a:t>The following beliefs are most important within </a:t>
            </a:r>
            <a:r>
              <a:rPr lang="en-US" sz="2000" b="1" u="sng" dirty="0">
                <a:solidFill>
                  <a:srgbClr val="000000"/>
                </a:solidFill>
                <a:latin typeface="Gotham Bold" pitchFamily="50" charset="0"/>
                <a:ea typeface="Calibri" panose="020F0502020204030204" pitchFamily="34" charset="0"/>
                <a:cs typeface="Times New Roman" panose="02020603050405020304" pitchFamily="18" charset="0"/>
              </a:rPr>
              <a:t>BUYER CONVERSION</a:t>
            </a:r>
            <a:r>
              <a:rPr lang="en-US" sz="2000" dirty="0">
                <a:solidFill>
                  <a:srgbClr val="000000"/>
                </a:solidFill>
                <a:latin typeface="Gotham Book" pitchFamily="50"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48E1ADE-0DD0-46D2-872F-C5A314CB2786}"/>
              </a:ext>
            </a:extLst>
          </p:cNvPr>
          <p:cNvPicPr>
            <a:picLocks noChangeAspect="1"/>
          </p:cNvPicPr>
          <p:nvPr/>
        </p:nvPicPr>
        <p:blipFill>
          <a:blip r:embed="rId2"/>
          <a:stretch>
            <a:fillRect/>
          </a:stretch>
        </p:blipFill>
        <p:spPr>
          <a:xfrm>
            <a:off x="2626242" y="2535829"/>
            <a:ext cx="6759047" cy="4040841"/>
          </a:xfrm>
          <a:prstGeom prst="rect">
            <a:avLst/>
          </a:prstGeom>
        </p:spPr>
      </p:pic>
    </p:spTree>
    <p:extLst>
      <p:ext uri="{BB962C8B-B14F-4D97-AF65-F5344CB8AC3E}">
        <p14:creationId xmlns:p14="http://schemas.microsoft.com/office/powerpoint/2010/main" val="589925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01A8D-C1DD-424F-B66A-0AECDA71DD99}"/>
              </a:ext>
            </a:extLst>
          </p:cNvPr>
          <p:cNvSpPr txBox="1"/>
          <p:nvPr/>
        </p:nvSpPr>
        <p:spPr>
          <a:xfrm>
            <a:off x="177338" y="547337"/>
            <a:ext cx="11837323" cy="707886"/>
          </a:xfrm>
          <a:prstGeom prst="rect">
            <a:avLst/>
          </a:prstGeom>
          <a:noFill/>
        </p:spPr>
        <p:txBody>
          <a:bodyPr wrap="square" rtlCol="0">
            <a:spAutoFit/>
          </a:bodyPr>
          <a:lstStyle/>
          <a:p>
            <a:pPr algn="ctr"/>
            <a:r>
              <a:rPr lang="en-US" sz="4000" b="1" dirty="0">
                <a:solidFill>
                  <a:srgbClr val="0A387A"/>
                </a:solidFill>
              </a:rPr>
              <a:t>*TOOL*</a:t>
            </a:r>
          </a:p>
        </p:txBody>
      </p:sp>
      <p:pic>
        <p:nvPicPr>
          <p:cNvPr id="3" name="Picture 2">
            <a:extLst>
              <a:ext uri="{FF2B5EF4-FFF2-40B4-BE49-F238E27FC236}">
                <a16:creationId xmlns:a16="http://schemas.microsoft.com/office/drawing/2014/main" id="{255CF401-C83A-46B1-BFC7-D9E6F687576B}"/>
              </a:ext>
            </a:extLst>
          </p:cNvPr>
          <p:cNvPicPr>
            <a:picLocks noChangeAspect="1"/>
          </p:cNvPicPr>
          <p:nvPr/>
        </p:nvPicPr>
        <p:blipFill>
          <a:blip r:embed="rId2"/>
          <a:stretch>
            <a:fillRect/>
          </a:stretch>
        </p:blipFill>
        <p:spPr>
          <a:xfrm>
            <a:off x="4022262" y="1281804"/>
            <a:ext cx="4147473" cy="4988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6982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41C2B-BCF7-4C7D-A22F-4FFCE84E9701}"/>
              </a:ext>
            </a:extLst>
          </p:cNvPr>
          <p:cNvSpPr txBox="1"/>
          <p:nvPr/>
        </p:nvSpPr>
        <p:spPr>
          <a:xfrm>
            <a:off x="177338" y="281330"/>
            <a:ext cx="11837323" cy="707886"/>
          </a:xfrm>
          <a:prstGeom prst="rect">
            <a:avLst/>
          </a:prstGeom>
          <a:noFill/>
        </p:spPr>
        <p:txBody>
          <a:bodyPr wrap="square" rtlCol="0">
            <a:spAutoFit/>
          </a:bodyPr>
          <a:lstStyle/>
          <a:p>
            <a:pPr algn="ctr"/>
            <a:r>
              <a:rPr lang="en-US" sz="4000" b="1" dirty="0">
                <a:solidFill>
                  <a:srgbClr val="0A387A"/>
                </a:solidFill>
              </a:rPr>
              <a:t>YOUR SYSTEM &amp; SCHEDULE</a:t>
            </a:r>
          </a:p>
        </p:txBody>
      </p:sp>
      <p:sp>
        <p:nvSpPr>
          <p:cNvPr id="3" name="TextBox 2">
            <a:extLst>
              <a:ext uri="{FF2B5EF4-FFF2-40B4-BE49-F238E27FC236}">
                <a16:creationId xmlns:a16="http://schemas.microsoft.com/office/drawing/2014/main" id="{E90FE741-E979-4231-9E6D-6221651C463B}"/>
              </a:ext>
            </a:extLst>
          </p:cNvPr>
          <p:cNvSpPr txBox="1"/>
          <p:nvPr/>
        </p:nvSpPr>
        <p:spPr>
          <a:xfrm>
            <a:off x="1413162" y="1795549"/>
            <a:ext cx="9365673" cy="1065420"/>
          </a:xfrm>
          <a:prstGeom prst="rect">
            <a:avLst/>
          </a:prstGeom>
          <a:noFill/>
        </p:spPr>
        <p:txBody>
          <a:bodyPr wrap="square" rtlCol="0">
            <a:spAutoFit/>
          </a:bodyPr>
          <a:lstStyle/>
          <a:p>
            <a:pPr marL="228600" marR="0" algn="ctr">
              <a:lnSpc>
                <a:spcPct val="107000"/>
              </a:lnSpc>
              <a:spcBef>
                <a:spcPts val="0"/>
              </a:spcBef>
              <a:spcAft>
                <a:spcPts val="0"/>
              </a:spcAft>
            </a:pPr>
            <a:r>
              <a:rPr lang="en-US" sz="20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Creating a system or schedule based on your success habits, requires an intentional + proactive mindset!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0"/>
              </a:spcAft>
            </a:pPr>
            <a:r>
              <a:rPr lang="en-US" sz="20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The goal is to </a:t>
            </a:r>
            <a:r>
              <a:rPr lang="en-US" sz="2000" u="sng"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maximize output</a:t>
            </a:r>
            <a:r>
              <a:rPr lang="en-US" sz="20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 by making 100% of your workday </a:t>
            </a:r>
            <a:r>
              <a:rPr lang="en-US" sz="2000" u="sng"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vital</a:t>
            </a:r>
            <a:r>
              <a:rPr lang="en-US" sz="20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EECCF3-6BAF-4B93-BBE0-F6C21641DA83}"/>
              </a:ext>
            </a:extLst>
          </p:cNvPr>
          <p:cNvPicPr>
            <a:picLocks noChangeAspect="1"/>
          </p:cNvPicPr>
          <p:nvPr/>
        </p:nvPicPr>
        <p:blipFill>
          <a:blip r:embed="rId3"/>
          <a:stretch>
            <a:fillRect/>
          </a:stretch>
        </p:blipFill>
        <p:spPr>
          <a:xfrm>
            <a:off x="2068030" y="3046227"/>
            <a:ext cx="8055935" cy="3452544"/>
          </a:xfrm>
          <a:prstGeom prst="rect">
            <a:avLst/>
          </a:prstGeom>
        </p:spPr>
      </p:pic>
    </p:spTree>
    <p:extLst>
      <p:ext uri="{BB962C8B-B14F-4D97-AF65-F5344CB8AC3E}">
        <p14:creationId xmlns:p14="http://schemas.microsoft.com/office/powerpoint/2010/main" val="125610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41C2B-BCF7-4C7D-A22F-4FFCE84E9701}"/>
              </a:ext>
            </a:extLst>
          </p:cNvPr>
          <p:cNvSpPr txBox="1"/>
          <p:nvPr/>
        </p:nvSpPr>
        <p:spPr>
          <a:xfrm>
            <a:off x="177338" y="281330"/>
            <a:ext cx="11837323" cy="707886"/>
          </a:xfrm>
          <a:prstGeom prst="rect">
            <a:avLst/>
          </a:prstGeom>
          <a:noFill/>
        </p:spPr>
        <p:txBody>
          <a:bodyPr wrap="square" rtlCol="0">
            <a:spAutoFit/>
          </a:bodyPr>
          <a:lstStyle/>
          <a:p>
            <a:pPr algn="ctr"/>
            <a:r>
              <a:rPr lang="en-US" sz="4000" b="1" dirty="0">
                <a:solidFill>
                  <a:srgbClr val="0A387A"/>
                </a:solidFill>
              </a:rPr>
              <a:t>YOUR SYSTEM &amp; SCHEDULE</a:t>
            </a:r>
          </a:p>
        </p:txBody>
      </p:sp>
      <p:pic>
        <p:nvPicPr>
          <p:cNvPr id="8" name="Picture 7">
            <a:extLst>
              <a:ext uri="{FF2B5EF4-FFF2-40B4-BE49-F238E27FC236}">
                <a16:creationId xmlns:a16="http://schemas.microsoft.com/office/drawing/2014/main" id="{F564168F-8A0A-43BA-86DB-38AFB9CA1DDE}"/>
              </a:ext>
            </a:extLst>
          </p:cNvPr>
          <p:cNvPicPr>
            <a:picLocks noChangeAspect="1"/>
          </p:cNvPicPr>
          <p:nvPr/>
        </p:nvPicPr>
        <p:blipFill>
          <a:blip r:embed="rId3"/>
          <a:stretch>
            <a:fillRect/>
          </a:stretch>
        </p:blipFill>
        <p:spPr>
          <a:xfrm>
            <a:off x="634891" y="2237941"/>
            <a:ext cx="7600950" cy="2714625"/>
          </a:xfrm>
          <a:prstGeom prst="rect">
            <a:avLst/>
          </a:prstGeom>
        </p:spPr>
      </p:pic>
      <p:pic>
        <p:nvPicPr>
          <p:cNvPr id="9" name="Picture 8">
            <a:extLst>
              <a:ext uri="{FF2B5EF4-FFF2-40B4-BE49-F238E27FC236}">
                <a16:creationId xmlns:a16="http://schemas.microsoft.com/office/drawing/2014/main" id="{7D245EF5-65BB-4EDC-9C52-1082D19361D8}"/>
              </a:ext>
            </a:extLst>
          </p:cNvPr>
          <p:cNvPicPr>
            <a:picLocks noChangeAspect="1"/>
          </p:cNvPicPr>
          <p:nvPr/>
        </p:nvPicPr>
        <p:blipFill>
          <a:blip r:embed="rId4"/>
          <a:stretch>
            <a:fillRect/>
          </a:stretch>
        </p:blipFill>
        <p:spPr>
          <a:xfrm>
            <a:off x="2295525" y="5178901"/>
            <a:ext cx="7600950" cy="1253765"/>
          </a:xfrm>
          <a:prstGeom prst="rect">
            <a:avLst/>
          </a:prstGeom>
        </p:spPr>
      </p:pic>
      <p:pic>
        <p:nvPicPr>
          <p:cNvPr id="3" name="Picture 2">
            <a:extLst>
              <a:ext uri="{FF2B5EF4-FFF2-40B4-BE49-F238E27FC236}">
                <a16:creationId xmlns:a16="http://schemas.microsoft.com/office/drawing/2014/main" id="{FB74E4BA-53FE-40AC-9FBD-239E76B67086}"/>
              </a:ext>
            </a:extLst>
          </p:cNvPr>
          <p:cNvPicPr>
            <a:picLocks noChangeAspect="1"/>
          </p:cNvPicPr>
          <p:nvPr/>
        </p:nvPicPr>
        <p:blipFill>
          <a:blip r:embed="rId5"/>
          <a:stretch>
            <a:fillRect/>
          </a:stretch>
        </p:blipFill>
        <p:spPr>
          <a:xfrm>
            <a:off x="8235841" y="534341"/>
            <a:ext cx="3876897" cy="2530602"/>
          </a:xfrm>
          <a:prstGeom prst="triangle">
            <a:avLst>
              <a:gd name="adj" fmla="val 48345"/>
            </a:avLst>
          </a:prstGeom>
        </p:spPr>
      </p:pic>
    </p:spTree>
    <p:extLst>
      <p:ext uri="{BB962C8B-B14F-4D97-AF65-F5344CB8AC3E}">
        <p14:creationId xmlns:p14="http://schemas.microsoft.com/office/powerpoint/2010/main" val="3284751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01A8D-C1DD-424F-B66A-0AECDA71DD99}"/>
              </a:ext>
            </a:extLst>
          </p:cNvPr>
          <p:cNvSpPr txBox="1"/>
          <p:nvPr/>
        </p:nvSpPr>
        <p:spPr>
          <a:xfrm>
            <a:off x="177338" y="547337"/>
            <a:ext cx="118373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*TOOL*</a:t>
            </a:r>
          </a:p>
        </p:txBody>
      </p:sp>
      <p:pic>
        <p:nvPicPr>
          <p:cNvPr id="3" name="Picture 2">
            <a:extLst>
              <a:ext uri="{FF2B5EF4-FFF2-40B4-BE49-F238E27FC236}">
                <a16:creationId xmlns:a16="http://schemas.microsoft.com/office/drawing/2014/main" id="{BF088EDE-4ABC-49A1-A959-CDC69E6A7729}"/>
              </a:ext>
            </a:extLst>
          </p:cNvPr>
          <p:cNvPicPr>
            <a:picLocks noChangeAspect="1"/>
          </p:cNvPicPr>
          <p:nvPr/>
        </p:nvPicPr>
        <p:blipFill rotWithShape="1">
          <a:blip r:embed="rId2"/>
          <a:srcRect t="16953" b="-16953"/>
          <a:stretch/>
        </p:blipFill>
        <p:spPr>
          <a:xfrm>
            <a:off x="718538" y="1361043"/>
            <a:ext cx="5216750" cy="3517993"/>
          </a:xfrm>
          <a:prstGeom prst="rect">
            <a:avLst/>
          </a:prstGeom>
        </p:spPr>
      </p:pic>
      <p:pic>
        <p:nvPicPr>
          <p:cNvPr id="5" name="Picture 4">
            <a:extLst>
              <a:ext uri="{FF2B5EF4-FFF2-40B4-BE49-F238E27FC236}">
                <a16:creationId xmlns:a16="http://schemas.microsoft.com/office/drawing/2014/main" id="{29BF15EF-1FBC-499D-8736-EBCD7B8C4533}"/>
              </a:ext>
            </a:extLst>
          </p:cNvPr>
          <p:cNvPicPr>
            <a:picLocks noChangeAspect="1"/>
          </p:cNvPicPr>
          <p:nvPr/>
        </p:nvPicPr>
        <p:blipFill>
          <a:blip r:embed="rId3"/>
          <a:stretch>
            <a:fillRect/>
          </a:stretch>
        </p:blipFill>
        <p:spPr>
          <a:xfrm>
            <a:off x="5252072" y="2766763"/>
            <a:ext cx="6221390" cy="2730194"/>
          </a:xfrm>
          <a:prstGeom prst="rect">
            <a:avLst/>
          </a:prstGeom>
        </p:spPr>
      </p:pic>
      <p:sp>
        <p:nvSpPr>
          <p:cNvPr id="6" name="TextBox 5">
            <a:extLst>
              <a:ext uri="{FF2B5EF4-FFF2-40B4-BE49-F238E27FC236}">
                <a16:creationId xmlns:a16="http://schemas.microsoft.com/office/drawing/2014/main" id="{B766EE72-6E50-49B4-9897-3A0122BC17CC}"/>
              </a:ext>
            </a:extLst>
          </p:cNvPr>
          <p:cNvSpPr txBox="1"/>
          <p:nvPr/>
        </p:nvSpPr>
        <p:spPr>
          <a:xfrm>
            <a:off x="6095999" y="1622342"/>
            <a:ext cx="5453149" cy="671722"/>
          </a:xfrm>
          <a:prstGeom prst="rect">
            <a:avLst/>
          </a:prstGeom>
          <a:noFill/>
        </p:spPr>
        <p:txBody>
          <a:bodyPr wrap="square" rtlCol="0">
            <a:spAutoFit/>
          </a:bodyPr>
          <a:lstStyle/>
          <a:p>
            <a:pPr algn="ctr">
              <a:lnSpc>
                <a:spcPct val="107000"/>
              </a:lnSpc>
            </a:pPr>
            <a:r>
              <a:rPr lang="en-US">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Create your own video time-block schedule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a:solidFill>
                  <a:srgbClr val="FF0000"/>
                </a:solidFill>
                <a:latin typeface="Museo Sans Rounded 900" panose="02000000000000000000" pitchFamily="50" charset="0"/>
                <a:ea typeface="Calibri" panose="020F0502020204030204" pitchFamily="34" charset="0"/>
                <a:cs typeface="Times New Roman" panose="02020603050405020304" pitchFamily="18" charset="0"/>
              </a:rPr>
              <a:t>to manage your video messaging activities.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19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01A8D-C1DD-424F-B66A-0AECDA71DD99}"/>
              </a:ext>
            </a:extLst>
          </p:cNvPr>
          <p:cNvSpPr txBox="1"/>
          <p:nvPr/>
        </p:nvSpPr>
        <p:spPr>
          <a:xfrm>
            <a:off x="177337" y="1179848"/>
            <a:ext cx="118373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*TOOL*</a:t>
            </a:r>
          </a:p>
        </p:txBody>
      </p:sp>
      <p:sp>
        <p:nvSpPr>
          <p:cNvPr id="6" name="TextBox 5">
            <a:extLst>
              <a:ext uri="{FF2B5EF4-FFF2-40B4-BE49-F238E27FC236}">
                <a16:creationId xmlns:a16="http://schemas.microsoft.com/office/drawing/2014/main" id="{B766EE72-6E50-49B4-9897-3A0122BC17CC}"/>
              </a:ext>
            </a:extLst>
          </p:cNvPr>
          <p:cNvSpPr txBox="1"/>
          <p:nvPr/>
        </p:nvSpPr>
        <p:spPr>
          <a:xfrm>
            <a:off x="501534" y="591564"/>
            <a:ext cx="11188931" cy="721288"/>
          </a:xfrm>
          <a:prstGeom prst="rect">
            <a:avLst/>
          </a:prstGeom>
          <a:noFill/>
        </p:spPr>
        <p:txBody>
          <a:bodyPr wrap="square" rtlCol="0">
            <a:spAutoFit/>
          </a:bodyPr>
          <a:lstStyle/>
          <a:p>
            <a:pPr algn="ctr">
              <a:lnSpc>
                <a:spcPct val="107000"/>
              </a:lnSpc>
            </a:pPr>
            <a:r>
              <a:rPr lang="en-US" sz="4000" b="1" dirty="0">
                <a:solidFill>
                  <a:srgbClr val="0A387A"/>
                </a:solidFill>
                <a:ea typeface="Calibri" panose="020F0502020204030204" pitchFamily="34" charset="0"/>
                <a:cs typeface="Times New Roman" panose="02020603050405020304" pitchFamily="18" charset="0"/>
              </a:rPr>
              <a:t>CONTINUOUS IMPROVEMENT</a:t>
            </a:r>
            <a:endParaRPr lang="en-US" sz="3200" b="1" dirty="0">
              <a:solidFill>
                <a:srgbClr val="0A387A"/>
              </a:solidFill>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FDB8F-EFD6-410B-BE4D-2D9FC64E159C}"/>
              </a:ext>
            </a:extLst>
          </p:cNvPr>
          <p:cNvPicPr>
            <a:picLocks noChangeAspect="1"/>
          </p:cNvPicPr>
          <p:nvPr/>
        </p:nvPicPr>
        <p:blipFill>
          <a:blip r:embed="rId2"/>
          <a:stretch>
            <a:fillRect/>
          </a:stretch>
        </p:blipFill>
        <p:spPr>
          <a:xfrm>
            <a:off x="3791650" y="1951129"/>
            <a:ext cx="4608699" cy="4315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3305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01A8D-C1DD-424F-B66A-0AECDA71DD99}"/>
              </a:ext>
            </a:extLst>
          </p:cNvPr>
          <p:cNvSpPr txBox="1"/>
          <p:nvPr/>
        </p:nvSpPr>
        <p:spPr>
          <a:xfrm>
            <a:off x="177338" y="581332"/>
            <a:ext cx="118373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A387A"/>
                </a:solidFill>
                <a:effectLst/>
                <a:uLnTx/>
                <a:uFillTx/>
                <a:ea typeface="+mn-ea"/>
                <a:cs typeface="+mn-cs"/>
              </a:rPr>
              <a:t>*TOOL*</a:t>
            </a:r>
          </a:p>
        </p:txBody>
      </p:sp>
      <p:pic>
        <p:nvPicPr>
          <p:cNvPr id="4" name="Picture 3">
            <a:extLst>
              <a:ext uri="{FF2B5EF4-FFF2-40B4-BE49-F238E27FC236}">
                <a16:creationId xmlns:a16="http://schemas.microsoft.com/office/drawing/2014/main" id="{C88C7685-7A69-4557-B306-DB224E2B8A8E}"/>
              </a:ext>
            </a:extLst>
          </p:cNvPr>
          <p:cNvPicPr>
            <a:picLocks noChangeAspect="1"/>
          </p:cNvPicPr>
          <p:nvPr/>
        </p:nvPicPr>
        <p:blipFill>
          <a:blip r:embed="rId2"/>
          <a:stretch>
            <a:fillRect/>
          </a:stretch>
        </p:blipFill>
        <p:spPr>
          <a:xfrm>
            <a:off x="4101736" y="1423442"/>
            <a:ext cx="3988526" cy="4853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248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C80171-5E95-439C-9F2A-9E01B39F7ECA}"/>
              </a:ext>
            </a:extLst>
          </p:cNvPr>
          <p:cNvSpPr txBox="1"/>
          <p:nvPr/>
        </p:nvSpPr>
        <p:spPr>
          <a:xfrm>
            <a:off x="372206" y="472929"/>
            <a:ext cx="11447583" cy="707886"/>
          </a:xfrm>
          <a:prstGeom prst="rect">
            <a:avLst/>
          </a:prstGeom>
          <a:noFill/>
        </p:spPr>
        <p:txBody>
          <a:bodyPr wrap="square" rtlCol="0">
            <a:spAutoFit/>
          </a:bodyPr>
          <a:lstStyle/>
          <a:p>
            <a:pPr algn="ctr"/>
            <a:r>
              <a:rPr lang="en-US" sz="4000" b="1" dirty="0">
                <a:solidFill>
                  <a:srgbClr val="0A387A"/>
                </a:solidFill>
              </a:rPr>
              <a:t>WHY VIDEO?</a:t>
            </a:r>
          </a:p>
        </p:txBody>
      </p:sp>
      <p:sp>
        <p:nvSpPr>
          <p:cNvPr id="3" name="TextBox 2">
            <a:extLst>
              <a:ext uri="{FF2B5EF4-FFF2-40B4-BE49-F238E27FC236}">
                <a16:creationId xmlns:a16="http://schemas.microsoft.com/office/drawing/2014/main" id="{5887CA6D-55A1-4FFB-B8B3-00BBE154CA04}"/>
              </a:ext>
            </a:extLst>
          </p:cNvPr>
          <p:cNvSpPr txBox="1"/>
          <p:nvPr/>
        </p:nvSpPr>
        <p:spPr>
          <a:xfrm>
            <a:off x="776307" y="1569714"/>
            <a:ext cx="10639383" cy="4815357"/>
          </a:xfrm>
          <a:prstGeom prst="rect">
            <a:avLst/>
          </a:prstGeom>
          <a:noFill/>
        </p:spPr>
        <p:txBody>
          <a:bodyPr wrap="square" rtlCol="0">
            <a:spAutoFit/>
          </a:bodyPr>
          <a:lstStyle/>
          <a:p>
            <a:pPr marL="73025" marR="0" algn="ctr">
              <a:lnSpc>
                <a:spcPct val="107000"/>
              </a:lnSpc>
              <a:spcBef>
                <a:spcPts val="0"/>
              </a:spcBef>
              <a:spcAft>
                <a:spcPts val="0"/>
              </a:spcAft>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Video is an extremely powerful tool to incorporate within your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business plan for a number of reasons: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FF0000"/>
                </a:solidFill>
                <a:effectLst/>
                <a:latin typeface="Museo Sans Rounded 900" panose="02000000000000000000" pitchFamily="50"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u="sng" dirty="0">
                <a:latin typeface="Gotham Bold" pitchFamily="50" charset="0"/>
                <a:ea typeface="Calibri" panose="020F0502020204030204" pitchFamily="34" charset="0"/>
                <a:cs typeface="Times New Roman" panose="02020603050405020304" pitchFamily="18" charset="0"/>
              </a:rPr>
              <a:t>Humanize</a:t>
            </a:r>
            <a:r>
              <a:rPr lang="en-US" sz="2000" dirty="0">
                <a:latin typeface="Gotham Book" pitchFamily="50" charset="0"/>
                <a:ea typeface="Calibri" panose="020F0502020204030204" pitchFamily="34" charset="0"/>
                <a:cs typeface="Times New Roman" panose="02020603050405020304" pitchFamily="18" charset="0"/>
              </a:rPr>
              <a:t> yourself (Put a personality to the name)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Gotham Book" pitchFamily="50" charset="0"/>
                <a:ea typeface="Calibri" panose="020F0502020204030204" pitchFamily="34" charset="0"/>
                <a:cs typeface="Times New Roman" panose="02020603050405020304" pitchFamily="18" charset="0"/>
              </a:rPr>
              <a:t>Create </a:t>
            </a:r>
            <a:r>
              <a:rPr lang="en-US" sz="2000" u="sng" dirty="0">
                <a:latin typeface="Gotham Bold" pitchFamily="50" charset="0"/>
                <a:ea typeface="Calibri" panose="020F0502020204030204" pitchFamily="34" charset="0"/>
                <a:cs typeface="Times New Roman" panose="02020603050405020304" pitchFamily="18" charset="0"/>
              </a:rPr>
              <a:t>relatability</a:t>
            </a:r>
            <a:r>
              <a:rPr lang="en-US" sz="2000" dirty="0">
                <a:latin typeface="Gotham Book" pitchFamily="50" charset="0"/>
                <a:ea typeface="Calibri" panose="020F0502020204030204" pitchFamily="34" charset="0"/>
                <a:cs typeface="Times New Roman" panose="02020603050405020304" pitchFamily="18" charset="0"/>
              </a:rPr>
              <a:t> with your audience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Gotham Book" pitchFamily="50" charset="0"/>
                <a:ea typeface="Calibri" panose="020F0502020204030204" pitchFamily="34" charset="0"/>
                <a:cs typeface="Times New Roman" panose="02020603050405020304" pitchFamily="18" charset="0"/>
              </a:rPr>
              <a:t>Establish </a:t>
            </a:r>
            <a:r>
              <a:rPr lang="en-US" sz="2000" u="sng" dirty="0">
                <a:latin typeface="Gotham Bold" pitchFamily="50" charset="0"/>
                <a:ea typeface="Calibri" panose="020F0502020204030204" pitchFamily="34" charset="0"/>
                <a:cs typeface="Times New Roman" panose="02020603050405020304" pitchFamily="18" charset="0"/>
              </a:rPr>
              <a:t>credibility</a:t>
            </a:r>
            <a:r>
              <a:rPr lang="en-US" sz="2000" dirty="0">
                <a:latin typeface="Gotham Book" pitchFamily="50" charset="0"/>
                <a:ea typeface="Calibri" panose="020F0502020204030204" pitchFamily="34" charset="0"/>
                <a:cs typeface="Times New Roman" panose="02020603050405020304" pitchFamily="18" charset="0"/>
              </a:rPr>
              <a:t> as the subject matter expert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Gotham Book" pitchFamily="50" charset="0"/>
                <a:ea typeface="Calibri" panose="020F0502020204030204" pitchFamily="34" charset="0"/>
                <a:cs typeface="Times New Roman" panose="02020603050405020304" pitchFamily="18" charset="0"/>
              </a:rPr>
              <a:t>First-hand display of your </a:t>
            </a:r>
            <a:r>
              <a:rPr lang="en-US" sz="2000" u="sng" dirty="0">
                <a:latin typeface="Gotham Bold" pitchFamily="50" charset="0"/>
                <a:ea typeface="Calibri" panose="020F0502020204030204" pitchFamily="34" charset="0"/>
                <a:cs typeface="Times New Roman" panose="02020603050405020304" pitchFamily="18" charset="0"/>
              </a:rPr>
              <a:t>character</a:t>
            </a:r>
            <a:r>
              <a:rPr lang="en-US" sz="2000" dirty="0">
                <a:latin typeface="Gotham Book" pitchFamily="50" charset="0"/>
                <a:ea typeface="Calibri" panose="020F0502020204030204" pitchFamily="34" charset="0"/>
                <a:cs typeface="Times New Roman" panose="02020603050405020304" pitchFamily="18" charset="0"/>
              </a:rPr>
              <a:t>, </a:t>
            </a:r>
            <a:r>
              <a:rPr lang="en-US" sz="2000" u="sng" dirty="0">
                <a:latin typeface="Gotham Bold" pitchFamily="50" charset="0"/>
                <a:ea typeface="Calibri" panose="020F0502020204030204" pitchFamily="34" charset="0"/>
                <a:cs typeface="Times New Roman" panose="02020603050405020304" pitchFamily="18" charset="0"/>
              </a:rPr>
              <a:t>expertise</a:t>
            </a:r>
            <a:r>
              <a:rPr lang="en-US" sz="2000" dirty="0">
                <a:latin typeface="Gotham Book" pitchFamily="50" charset="0"/>
                <a:ea typeface="Calibri" panose="020F0502020204030204" pitchFamily="34" charset="0"/>
                <a:cs typeface="Times New Roman" panose="02020603050405020304" pitchFamily="18" charset="0"/>
              </a:rPr>
              <a:t>, and </a:t>
            </a:r>
            <a:r>
              <a:rPr lang="en-US" sz="2000" u="sng" dirty="0">
                <a:latin typeface="Gotham Bold" pitchFamily="50" charset="0"/>
                <a:ea typeface="Calibri" panose="020F0502020204030204" pitchFamily="34" charset="0"/>
                <a:cs typeface="Times New Roman" panose="02020603050405020304" pitchFamily="18" charset="0"/>
              </a:rPr>
              <a:t>knowledge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Gotham Book" pitchFamily="50" charset="0"/>
                <a:ea typeface="Calibri" panose="020F0502020204030204" pitchFamily="34" charset="0"/>
                <a:cs typeface="Times New Roman" panose="02020603050405020304" pitchFamily="18" charset="0"/>
              </a:rPr>
              <a:t>Deliver an </a:t>
            </a:r>
            <a:r>
              <a:rPr lang="en-US" sz="2000" u="sng" dirty="0">
                <a:latin typeface="Gotham Bold" pitchFamily="50" charset="0"/>
                <a:ea typeface="Calibri" panose="020F0502020204030204" pitchFamily="34" charset="0"/>
                <a:cs typeface="Times New Roman" panose="02020603050405020304" pitchFamily="18" charset="0"/>
              </a:rPr>
              <a:t>experience</a:t>
            </a:r>
            <a:r>
              <a:rPr lang="en-US" sz="2000" dirty="0">
                <a:latin typeface="Gotham Book" pitchFamily="50" charset="0"/>
                <a:ea typeface="Calibri" panose="020F0502020204030204" pitchFamily="34" charset="0"/>
                <a:cs typeface="Times New Roman" panose="02020603050405020304" pitchFamily="18" charset="0"/>
              </a:rPr>
              <a:t> that stands out above the crowd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Gotham Book" pitchFamily="50" charset="0"/>
                <a:ea typeface="Calibri" panose="020F0502020204030204" pitchFamily="34" charset="0"/>
                <a:cs typeface="Times New Roman" panose="02020603050405020304" pitchFamily="18" charset="0"/>
              </a:rPr>
              <a:t>Strengthen </a:t>
            </a:r>
            <a:r>
              <a:rPr lang="en-US" sz="2000" u="sng" dirty="0">
                <a:latin typeface="Gotham Bold" pitchFamily="50" charset="0"/>
                <a:ea typeface="Calibri" panose="020F0502020204030204" pitchFamily="34" charset="0"/>
                <a:cs typeface="Times New Roman" panose="02020603050405020304" pitchFamily="18" charset="0"/>
              </a:rPr>
              <a:t>relationships</a:t>
            </a:r>
            <a:r>
              <a:rPr lang="en-US" sz="2000" dirty="0">
                <a:latin typeface="Gotham Book" pitchFamily="50" charset="0"/>
                <a:ea typeface="Calibri" panose="020F0502020204030204" pitchFamily="34" charset="0"/>
                <a:cs typeface="Times New Roman" panose="02020603050405020304" pitchFamily="18" charset="0"/>
              </a:rPr>
              <a:t> and build new ones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400" dirty="0">
                <a:effectLst/>
                <a:latin typeface="Museo Sans Rounded 900" panose="02000000000000000000" pitchFamily="50"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400" dirty="0">
                <a:effectLst/>
                <a:latin typeface="Museo Sans Rounded 900" panose="02000000000000000000" pitchFamily="50"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dirty="0">
                <a:effectLst/>
                <a:latin typeface="Gotham Bold" pitchFamily="50" charset="0"/>
                <a:ea typeface="Calibri" panose="020F0502020204030204" pitchFamily="34" charset="0"/>
                <a:cs typeface="Times New Roman" panose="02020603050405020304" pitchFamily="18" charset="0"/>
              </a:rPr>
              <a:t>Most importantly, the average video message is </a:t>
            </a:r>
            <a:r>
              <a:rPr lang="en-US" sz="2400" u="sng" dirty="0">
                <a:effectLst/>
                <a:latin typeface="Gotham Bold" pitchFamily="50" charset="0"/>
                <a:ea typeface="Calibri" panose="020F0502020204030204" pitchFamily="34" charset="0"/>
                <a:cs typeface="Times New Roman" panose="02020603050405020304" pitchFamily="18" charset="0"/>
              </a:rPr>
              <a:t>outperforming</a:t>
            </a:r>
            <a:r>
              <a:rPr lang="en-US" sz="2400" dirty="0">
                <a:effectLst/>
                <a:latin typeface="Gotham Bold" pitchFamily="50"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dirty="0">
                <a:effectLst/>
                <a:latin typeface="Gotham Bold" pitchFamily="50" charset="0"/>
                <a:ea typeface="Calibri" panose="020F0502020204030204" pitchFamily="34" charset="0"/>
                <a:cs typeface="Times New Roman" panose="02020603050405020304" pitchFamily="18" charset="0"/>
              </a:rPr>
              <a:t>it’s non-video counterpart!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293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695A59-4EB3-41C0-B889-B11DC0DA4F98}"/>
              </a:ext>
            </a:extLst>
          </p:cNvPr>
          <p:cNvSpPr txBox="1"/>
          <p:nvPr/>
        </p:nvSpPr>
        <p:spPr>
          <a:xfrm>
            <a:off x="4698124" y="3429000"/>
            <a:ext cx="6873766" cy="3009735"/>
          </a:xfrm>
          <a:prstGeom prst="rect">
            <a:avLst/>
          </a:prstGeom>
          <a:noFill/>
        </p:spPr>
        <p:txBody>
          <a:bodyPr wrap="square" rtlCol="0">
            <a:spAutoFit/>
          </a:bodyPr>
          <a:lstStyle/>
          <a:p>
            <a:pPr algn="ctr">
              <a:lnSpc>
                <a:spcPct val="107000"/>
              </a:lnSpc>
            </a:pPr>
            <a:r>
              <a:rPr lang="en-US" dirty="0">
                <a:solidFill>
                  <a:schemeClr val="bg1"/>
                </a:solidFill>
                <a:latin typeface="Gotham Book" pitchFamily="50" charset="0"/>
                <a:ea typeface="Calibri" panose="020F0502020204030204" pitchFamily="34" charset="0"/>
                <a:cs typeface="Gotham Book" pitchFamily="50" charset="0"/>
              </a:rPr>
              <a:t>“When you’re in motion, you’re planning and strategizing and learning. Those are all good things, but they don’t produce a result.</a:t>
            </a:r>
            <a:endParaRPr lang="en-US" sz="1400" dirty="0">
              <a:solidFill>
                <a:schemeClr val="bg1"/>
              </a:solidFill>
              <a:effectLst/>
              <a:latin typeface="Gotham Book" pitchFamily="50" charset="0"/>
              <a:ea typeface="Calibri" panose="020F0502020204030204" pitchFamily="34" charset="0"/>
              <a:cs typeface="Gotham Book" pitchFamily="50" charset="0"/>
            </a:endParaRPr>
          </a:p>
          <a:p>
            <a:pPr algn="ctr">
              <a:lnSpc>
                <a:spcPct val="107000"/>
              </a:lnSpc>
            </a:pPr>
            <a:r>
              <a:rPr lang="en-US" dirty="0">
                <a:solidFill>
                  <a:schemeClr val="bg1"/>
                </a:solidFill>
                <a:latin typeface="Gotham Book" pitchFamily="50" charset="0"/>
                <a:ea typeface="Calibri" panose="020F0502020204030204" pitchFamily="34" charset="0"/>
                <a:cs typeface="Gotham Book" pitchFamily="50" charset="0"/>
              </a:rPr>
              <a:t>Action, on the other hand, is the type of behavior </a:t>
            </a:r>
            <a:endParaRPr lang="en-US" sz="1400" dirty="0">
              <a:solidFill>
                <a:schemeClr val="bg1"/>
              </a:solidFill>
              <a:effectLst/>
              <a:latin typeface="Gotham Book" pitchFamily="50" charset="0"/>
              <a:ea typeface="Calibri" panose="020F0502020204030204" pitchFamily="34" charset="0"/>
              <a:cs typeface="Gotham Book" pitchFamily="50" charset="0"/>
            </a:endParaRPr>
          </a:p>
          <a:p>
            <a:pPr algn="ctr">
              <a:lnSpc>
                <a:spcPct val="107000"/>
              </a:lnSpc>
            </a:pPr>
            <a:r>
              <a:rPr lang="en-US" dirty="0">
                <a:solidFill>
                  <a:schemeClr val="bg1"/>
                </a:solidFill>
                <a:latin typeface="Gotham Book" pitchFamily="50" charset="0"/>
                <a:ea typeface="Calibri" panose="020F0502020204030204" pitchFamily="34" charset="0"/>
                <a:cs typeface="Gotham Book" pitchFamily="50" charset="0"/>
              </a:rPr>
              <a:t>that will deliver an outcome...</a:t>
            </a:r>
            <a:endParaRPr lang="en-US" sz="1400" dirty="0">
              <a:solidFill>
                <a:schemeClr val="bg1"/>
              </a:solidFill>
              <a:effectLst/>
              <a:latin typeface="Gotham Book" pitchFamily="50" charset="0"/>
              <a:ea typeface="Calibri" panose="020F0502020204030204" pitchFamily="34" charset="0"/>
              <a:cs typeface="Gotham Book" pitchFamily="50" charset="0"/>
            </a:endParaRPr>
          </a:p>
          <a:p>
            <a:pPr algn="ctr">
              <a:lnSpc>
                <a:spcPct val="107000"/>
              </a:lnSpc>
            </a:pPr>
            <a:r>
              <a:rPr lang="en-US" dirty="0">
                <a:solidFill>
                  <a:schemeClr val="bg1"/>
                </a:solidFill>
                <a:latin typeface="Gotham Book" pitchFamily="50" charset="0"/>
                <a:ea typeface="Calibri" panose="020F0502020204030204" pitchFamily="34" charset="0"/>
                <a:cs typeface="Gotham Book" pitchFamily="50" charset="0"/>
              </a:rPr>
              <a:t>You don’t want to merely be planning.</a:t>
            </a:r>
            <a:endParaRPr lang="en-US" sz="1400" dirty="0">
              <a:solidFill>
                <a:schemeClr val="bg1"/>
              </a:solidFill>
              <a:effectLst/>
              <a:latin typeface="Gotham Book" pitchFamily="50" charset="0"/>
              <a:ea typeface="Calibri" panose="020F0502020204030204" pitchFamily="34" charset="0"/>
              <a:cs typeface="Gotham Book" pitchFamily="50" charset="0"/>
            </a:endParaRPr>
          </a:p>
          <a:p>
            <a:pPr algn="ctr">
              <a:lnSpc>
                <a:spcPct val="107000"/>
              </a:lnSpc>
            </a:pPr>
            <a:r>
              <a:rPr lang="en-US" dirty="0">
                <a:solidFill>
                  <a:schemeClr val="bg1"/>
                </a:solidFill>
                <a:latin typeface="Gotham Book" pitchFamily="50" charset="0"/>
                <a:ea typeface="Calibri" panose="020F0502020204030204" pitchFamily="34" charset="0"/>
                <a:cs typeface="Gotham Book" pitchFamily="50" charset="0"/>
              </a:rPr>
              <a:t>You want to be practicing.”</a:t>
            </a:r>
            <a:endParaRPr lang="en-US" sz="1400" dirty="0">
              <a:solidFill>
                <a:schemeClr val="bg1"/>
              </a:solidFill>
              <a:effectLst/>
              <a:latin typeface="Gotham Book" pitchFamily="50" charset="0"/>
              <a:ea typeface="Calibri" panose="020F0502020204030204" pitchFamily="34" charset="0"/>
              <a:cs typeface="Gotham Book" pitchFamily="50" charset="0"/>
            </a:endParaRPr>
          </a:p>
          <a:p>
            <a:pPr algn="ctr">
              <a:lnSpc>
                <a:spcPct val="107000"/>
              </a:lnSpc>
            </a:pPr>
            <a:r>
              <a:rPr lang="en-US" dirty="0">
                <a:solidFill>
                  <a:schemeClr val="bg1"/>
                </a:solidFill>
                <a:latin typeface="Gotham Book" pitchFamily="50" charset="0"/>
                <a:ea typeface="Calibri" panose="020F0502020204030204" pitchFamily="34" charset="0"/>
                <a:cs typeface="Gotham Book" pitchFamily="50" charset="0"/>
              </a:rPr>
              <a:t> </a:t>
            </a:r>
            <a:endParaRPr lang="en-US" sz="1400" dirty="0">
              <a:solidFill>
                <a:schemeClr val="bg1"/>
              </a:solidFill>
              <a:effectLst/>
              <a:latin typeface="Gotham Book" pitchFamily="50" charset="0"/>
              <a:ea typeface="Calibri" panose="020F0502020204030204" pitchFamily="34" charset="0"/>
              <a:cs typeface="Gotham Book" pitchFamily="50" charset="0"/>
            </a:endParaRPr>
          </a:p>
          <a:p>
            <a:pPr marL="342900" marR="0" lvl="0" indent="-342900" algn="ctr">
              <a:lnSpc>
                <a:spcPct val="107000"/>
              </a:lnSpc>
              <a:spcBef>
                <a:spcPts val="0"/>
              </a:spcBef>
              <a:spcAft>
                <a:spcPts val="0"/>
              </a:spcAft>
              <a:buFont typeface="Museo Sans Rounded 900" panose="02000000000000000000" pitchFamily="50" charset="0"/>
              <a:buChar char="-"/>
            </a:pPr>
            <a:r>
              <a:rPr lang="en-US" sz="1600" dirty="0">
                <a:solidFill>
                  <a:schemeClr val="bg1"/>
                </a:solidFill>
                <a:effectLst/>
                <a:latin typeface="Gotham Book" pitchFamily="50" charset="0"/>
                <a:ea typeface="Calibri" panose="020F0502020204030204" pitchFamily="34" charset="0"/>
                <a:cs typeface="Gotham Book" pitchFamily="50" charset="0"/>
              </a:rPr>
              <a:t>James Clear, Atomic Habits</a:t>
            </a:r>
            <a:br>
              <a:rPr lang="en-US" dirty="0">
                <a:latin typeface="Museo Sans Rounded 900" panose="02000000000000000000" pitchFamily="50" charset="0"/>
                <a:ea typeface="Calibri" panose="020F0502020204030204" pitchFamily="34" charset="0"/>
                <a:cs typeface="Times New Roman" panose="02020603050405020304" pitchFamily="18" charset="0"/>
              </a:rPr>
            </a:br>
            <a:r>
              <a:rPr lang="en-US" dirty="0">
                <a:latin typeface="Museo Sans Rounded 900" panose="02000000000000000000" pitchFamily="50"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3018C79-4D48-42C2-A763-206166F8843B}"/>
              </a:ext>
            </a:extLst>
          </p:cNvPr>
          <p:cNvSpPr txBox="1"/>
          <p:nvPr/>
        </p:nvSpPr>
        <p:spPr>
          <a:xfrm>
            <a:off x="4325007" y="1124607"/>
            <a:ext cx="7620000" cy="1637436"/>
          </a:xfrm>
          <a:prstGeom prst="rect">
            <a:avLst/>
          </a:prstGeom>
          <a:noFill/>
        </p:spPr>
        <p:txBody>
          <a:bodyPr wrap="square" rtlCol="0">
            <a:spAutoFit/>
          </a:bodyPr>
          <a:lstStyle/>
          <a:p>
            <a:pPr lvl="0" algn="ctr">
              <a:lnSpc>
                <a:spcPct val="107000"/>
              </a:lnSpc>
              <a:spcAft>
                <a:spcPts val="800"/>
              </a:spcAft>
            </a:pPr>
            <a:r>
              <a:rPr lang="en-US" sz="4800" b="1" dirty="0">
                <a:solidFill>
                  <a:prstClr val="white"/>
                </a:solidFill>
                <a:ea typeface="Calibri" panose="020F0502020204030204" pitchFamily="34" charset="0"/>
                <a:cs typeface="Times New Roman" panose="02020603050405020304" pitchFamily="18" charset="0"/>
              </a:rPr>
              <a:t>The goal of training is always </a:t>
            </a:r>
            <a:r>
              <a:rPr lang="en-US" sz="4800" b="1" u="sng" dirty="0">
                <a:solidFill>
                  <a:prstClr val="white"/>
                </a:solidFill>
                <a:ea typeface="Calibri" panose="020F0502020204030204" pitchFamily="34" charset="0"/>
                <a:cs typeface="Times New Roman" panose="02020603050405020304" pitchFamily="18" charset="0"/>
              </a:rPr>
              <a:t>ACTION</a:t>
            </a:r>
            <a:r>
              <a:rPr lang="en-US" sz="4800" b="1" dirty="0">
                <a:solidFill>
                  <a:prstClr val="white"/>
                </a:solidFill>
                <a:ea typeface="Calibri" panose="020F0502020204030204" pitchFamily="34" charset="0"/>
                <a:cs typeface="Times New Roman" panose="02020603050405020304" pitchFamily="18" charset="0"/>
              </a:rPr>
              <a:t>!</a:t>
            </a:r>
            <a:endParaRPr lang="en-US" sz="4000" b="1" dirty="0">
              <a:solidFill>
                <a:prstClr val="whit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541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42D532E-2CE3-5145-8D00-A2239CA02469}"/>
              </a:ext>
            </a:extLst>
          </p:cNvPr>
          <p:cNvSpPr txBox="1">
            <a:spLocks/>
          </p:cNvSpPr>
          <p:nvPr/>
        </p:nvSpPr>
        <p:spPr>
          <a:xfrm>
            <a:off x="2895600" y="2552700"/>
            <a:ext cx="6400800" cy="1752600"/>
          </a:xfrm>
          <a:prstGeom prst="rect">
            <a:avLst/>
          </a:prstGeom>
        </p:spPr>
        <p:txBody>
          <a:bodyPr>
            <a:normAutofit/>
          </a:bodyPr>
          <a:lstStyle>
            <a:lvl1pPr marL="114277" indent="-114277" algn="l" defTabSz="45710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r>
              <a:rPr lang="en-US" sz="8800" b="1">
                <a:solidFill>
                  <a:srgbClr val="0A387A"/>
                </a:solidFill>
                <a:cs typeface="Arial"/>
              </a:rPr>
              <a:t>THANK YOU!</a:t>
            </a:r>
            <a:endParaRPr lang="en-US" sz="8800" b="1" dirty="0">
              <a:solidFill>
                <a:srgbClr val="0A387A"/>
              </a:solidFill>
              <a:cs typeface="Arial"/>
            </a:endParaRPr>
          </a:p>
        </p:txBody>
      </p:sp>
    </p:spTree>
    <p:extLst>
      <p:ext uri="{BB962C8B-B14F-4D97-AF65-F5344CB8AC3E}">
        <p14:creationId xmlns:p14="http://schemas.microsoft.com/office/powerpoint/2010/main" val="139628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C80171-5E95-439C-9F2A-9E01B39F7ECA}"/>
              </a:ext>
            </a:extLst>
          </p:cNvPr>
          <p:cNvSpPr txBox="1"/>
          <p:nvPr/>
        </p:nvSpPr>
        <p:spPr>
          <a:xfrm>
            <a:off x="371742" y="497187"/>
            <a:ext cx="11447583" cy="707886"/>
          </a:xfrm>
          <a:prstGeom prst="rect">
            <a:avLst/>
          </a:prstGeom>
          <a:noFill/>
        </p:spPr>
        <p:txBody>
          <a:bodyPr wrap="square" rtlCol="0">
            <a:spAutoFit/>
          </a:bodyPr>
          <a:lstStyle/>
          <a:p>
            <a:pPr algn="ctr"/>
            <a:r>
              <a:rPr lang="en-US" sz="4000" b="1" dirty="0">
                <a:solidFill>
                  <a:srgbClr val="0A387A"/>
                </a:solidFill>
              </a:rPr>
              <a:t>WHY VIDEO?</a:t>
            </a:r>
          </a:p>
        </p:txBody>
      </p:sp>
      <p:grpSp>
        <p:nvGrpSpPr>
          <p:cNvPr id="9" name="Group 8">
            <a:extLst>
              <a:ext uri="{FF2B5EF4-FFF2-40B4-BE49-F238E27FC236}">
                <a16:creationId xmlns:a16="http://schemas.microsoft.com/office/drawing/2014/main" id="{EAFD4ED0-A4E4-45BA-BB08-9F6482803F2F}"/>
              </a:ext>
            </a:extLst>
          </p:cNvPr>
          <p:cNvGrpSpPr/>
          <p:nvPr/>
        </p:nvGrpSpPr>
        <p:grpSpPr>
          <a:xfrm>
            <a:off x="1746194" y="1430170"/>
            <a:ext cx="8699610" cy="4449787"/>
            <a:chOff x="2114927" y="1646212"/>
            <a:chExt cx="8699610" cy="4449787"/>
          </a:xfrm>
        </p:grpSpPr>
        <p:grpSp>
          <p:nvGrpSpPr>
            <p:cNvPr id="4" name="Group 3">
              <a:extLst>
                <a:ext uri="{FF2B5EF4-FFF2-40B4-BE49-F238E27FC236}">
                  <a16:creationId xmlns:a16="http://schemas.microsoft.com/office/drawing/2014/main" id="{41BC8359-AB18-4E4D-B896-0508935C39D7}"/>
                </a:ext>
              </a:extLst>
            </p:cNvPr>
            <p:cNvGrpSpPr/>
            <p:nvPr/>
          </p:nvGrpSpPr>
          <p:grpSpPr>
            <a:xfrm>
              <a:off x="2115856" y="1646212"/>
              <a:ext cx="8698681" cy="4449787"/>
              <a:chOff x="0" y="-15240"/>
              <a:chExt cx="5944235" cy="2910840"/>
            </a:xfrm>
          </p:grpSpPr>
          <p:sp>
            <p:nvSpPr>
              <p:cNvPr id="5" name="Freeform 3">
                <a:extLst>
                  <a:ext uri="{FF2B5EF4-FFF2-40B4-BE49-F238E27FC236}">
                    <a16:creationId xmlns:a16="http://schemas.microsoft.com/office/drawing/2014/main" id="{578BF074-6017-4672-BD34-C52FB8F3EE17}"/>
                  </a:ext>
                </a:extLst>
              </p:cNvPr>
              <p:cNvSpPr>
                <a:spLocks/>
              </p:cNvSpPr>
              <p:nvPr/>
            </p:nvSpPr>
            <p:spPr bwMode="auto">
              <a:xfrm>
                <a:off x="0" y="129540"/>
                <a:ext cx="5943600" cy="2766060"/>
              </a:xfrm>
              <a:custGeom>
                <a:avLst/>
                <a:gdLst>
                  <a:gd name="T0" fmla="+- 0 1800 1450"/>
                  <a:gd name="T1" fmla="*/ T0 w 9340"/>
                  <a:gd name="T2" fmla="+- 0 263 263"/>
                  <a:gd name="T3" fmla="*/ 263 h 4660"/>
                  <a:gd name="T4" fmla="+- 0 1703 1450"/>
                  <a:gd name="T5" fmla="*/ T4 w 9340"/>
                  <a:gd name="T6" fmla="+- 0 277 263"/>
                  <a:gd name="T7" fmla="*/ 277 h 4660"/>
                  <a:gd name="T8" fmla="+- 0 1591 1450"/>
                  <a:gd name="T9" fmla="*/ T8 w 9340"/>
                  <a:gd name="T10" fmla="+- 0 325 263"/>
                  <a:gd name="T11" fmla="*/ 325 h 4660"/>
                  <a:gd name="T12" fmla="+- 0 1538 1450"/>
                  <a:gd name="T13" fmla="*/ T12 w 9340"/>
                  <a:gd name="T14" fmla="+- 0 369 263"/>
                  <a:gd name="T15" fmla="*/ 369 h 4660"/>
                  <a:gd name="T16" fmla="+- 0 1493 1450"/>
                  <a:gd name="T17" fmla="*/ T16 w 9340"/>
                  <a:gd name="T18" fmla="+- 0 430 263"/>
                  <a:gd name="T19" fmla="*/ 430 h 4660"/>
                  <a:gd name="T20" fmla="+- 0 1462 1450"/>
                  <a:gd name="T21" fmla="*/ T20 w 9340"/>
                  <a:gd name="T22" fmla="+- 0 510 263"/>
                  <a:gd name="T23" fmla="*/ 510 h 4660"/>
                  <a:gd name="T24" fmla="+- 0 1450 1450"/>
                  <a:gd name="T25" fmla="*/ T24 w 9340"/>
                  <a:gd name="T26" fmla="+- 0 613 263"/>
                  <a:gd name="T27" fmla="*/ 613 h 4660"/>
                  <a:gd name="T28" fmla="+- 0 1450 1450"/>
                  <a:gd name="T29" fmla="*/ T28 w 9340"/>
                  <a:gd name="T30" fmla="+- 0 4573 263"/>
                  <a:gd name="T31" fmla="*/ 4573 h 4660"/>
                  <a:gd name="T32" fmla="+- 0 1464 1450"/>
                  <a:gd name="T33" fmla="*/ T32 w 9340"/>
                  <a:gd name="T34" fmla="+- 0 4670 263"/>
                  <a:gd name="T35" fmla="*/ 4670 h 4660"/>
                  <a:gd name="T36" fmla="+- 0 1512 1450"/>
                  <a:gd name="T37" fmla="*/ T36 w 9340"/>
                  <a:gd name="T38" fmla="+- 0 4782 263"/>
                  <a:gd name="T39" fmla="*/ 4782 h 4660"/>
                  <a:gd name="T40" fmla="+- 0 1556 1450"/>
                  <a:gd name="T41" fmla="*/ T40 w 9340"/>
                  <a:gd name="T42" fmla="+- 0 4836 263"/>
                  <a:gd name="T43" fmla="*/ 4836 h 4660"/>
                  <a:gd name="T44" fmla="+- 0 1616 1450"/>
                  <a:gd name="T45" fmla="*/ T44 w 9340"/>
                  <a:gd name="T46" fmla="+- 0 4881 263"/>
                  <a:gd name="T47" fmla="*/ 4881 h 4660"/>
                  <a:gd name="T48" fmla="+- 0 1697 1450"/>
                  <a:gd name="T49" fmla="*/ T48 w 9340"/>
                  <a:gd name="T50" fmla="+- 0 4912 263"/>
                  <a:gd name="T51" fmla="*/ 4912 h 4660"/>
                  <a:gd name="T52" fmla="+- 0 1800 1450"/>
                  <a:gd name="T53" fmla="*/ T52 w 9340"/>
                  <a:gd name="T54" fmla="+- 0 4923 263"/>
                  <a:gd name="T55" fmla="*/ 4923 h 4660"/>
                  <a:gd name="T56" fmla="+- 0 10440 1450"/>
                  <a:gd name="T57" fmla="*/ T56 w 9340"/>
                  <a:gd name="T58" fmla="+- 0 4923 263"/>
                  <a:gd name="T59" fmla="*/ 4923 h 4660"/>
                  <a:gd name="T60" fmla="+- 0 10537 1450"/>
                  <a:gd name="T61" fmla="*/ T60 w 9340"/>
                  <a:gd name="T62" fmla="+- 0 4909 263"/>
                  <a:gd name="T63" fmla="*/ 4909 h 4660"/>
                  <a:gd name="T64" fmla="+- 0 10649 1450"/>
                  <a:gd name="T65" fmla="*/ T64 w 9340"/>
                  <a:gd name="T66" fmla="+- 0 4861 263"/>
                  <a:gd name="T67" fmla="*/ 4861 h 4660"/>
                  <a:gd name="T68" fmla="+- 0 10702 1450"/>
                  <a:gd name="T69" fmla="*/ T68 w 9340"/>
                  <a:gd name="T70" fmla="+- 0 4818 263"/>
                  <a:gd name="T71" fmla="*/ 4818 h 4660"/>
                  <a:gd name="T72" fmla="+- 0 10747 1450"/>
                  <a:gd name="T73" fmla="*/ T72 w 9340"/>
                  <a:gd name="T74" fmla="+- 0 4757 263"/>
                  <a:gd name="T75" fmla="*/ 4757 h 4660"/>
                  <a:gd name="T76" fmla="+- 0 10778 1450"/>
                  <a:gd name="T77" fmla="*/ T76 w 9340"/>
                  <a:gd name="T78" fmla="+- 0 4676 263"/>
                  <a:gd name="T79" fmla="*/ 4676 h 4660"/>
                  <a:gd name="T80" fmla="+- 0 10790 1450"/>
                  <a:gd name="T81" fmla="*/ T80 w 9340"/>
                  <a:gd name="T82" fmla="+- 0 4573 263"/>
                  <a:gd name="T83" fmla="*/ 4573 h 4660"/>
                  <a:gd name="T84" fmla="+- 0 10790 1450"/>
                  <a:gd name="T85" fmla="*/ T84 w 9340"/>
                  <a:gd name="T86" fmla="+- 0 613 263"/>
                  <a:gd name="T87" fmla="*/ 613 h 4660"/>
                  <a:gd name="T88" fmla="+- 0 10776 1450"/>
                  <a:gd name="T89" fmla="*/ T88 w 9340"/>
                  <a:gd name="T90" fmla="+- 0 516 263"/>
                  <a:gd name="T91" fmla="*/ 516 h 4660"/>
                  <a:gd name="T92" fmla="+- 0 10728 1450"/>
                  <a:gd name="T93" fmla="*/ T92 w 9340"/>
                  <a:gd name="T94" fmla="+- 0 405 263"/>
                  <a:gd name="T95" fmla="*/ 405 h 4660"/>
                  <a:gd name="T96" fmla="+- 0 10684 1450"/>
                  <a:gd name="T97" fmla="*/ T96 w 9340"/>
                  <a:gd name="T98" fmla="+- 0 351 263"/>
                  <a:gd name="T99" fmla="*/ 351 h 4660"/>
                  <a:gd name="T100" fmla="+- 0 10624 1450"/>
                  <a:gd name="T101" fmla="*/ T100 w 9340"/>
                  <a:gd name="T102" fmla="+- 0 306 263"/>
                  <a:gd name="T103" fmla="*/ 306 h 4660"/>
                  <a:gd name="T104" fmla="+- 0 10543 1450"/>
                  <a:gd name="T105" fmla="*/ T104 w 9340"/>
                  <a:gd name="T106" fmla="+- 0 275 263"/>
                  <a:gd name="T107" fmla="*/ 275 h 4660"/>
                  <a:gd name="T108" fmla="+- 0 10440 1450"/>
                  <a:gd name="T109" fmla="*/ T108 w 9340"/>
                  <a:gd name="T110" fmla="+- 0 263 263"/>
                  <a:gd name="T111" fmla="*/ 263 h 4660"/>
                  <a:gd name="T112" fmla="+- 0 1800 1450"/>
                  <a:gd name="T113" fmla="*/ T112 w 9340"/>
                  <a:gd name="T114" fmla="+- 0 263 263"/>
                  <a:gd name="T115" fmla="*/ 263 h 46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9340" h="4660">
                    <a:moveTo>
                      <a:pt x="350" y="0"/>
                    </a:moveTo>
                    <a:lnTo>
                      <a:pt x="253" y="14"/>
                    </a:lnTo>
                    <a:lnTo>
                      <a:pt x="141" y="62"/>
                    </a:lnTo>
                    <a:lnTo>
                      <a:pt x="88" y="106"/>
                    </a:lnTo>
                    <a:lnTo>
                      <a:pt x="43" y="167"/>
                    </a:lnTo>
                    <a:lnTo>
                      <a:pt x="12" y="247"/>
                    </a:lnTo>
                    <a:lnTo>
                      <a:pt x="0" y="350"/>
                    </a:lnTo>
                    <a:lnTo>
                      <a:pt x="0" y="4310"/>
                    </a:lnTo>
                    <a:lnTo>
                      <a:pt x="14" y="4407"/>
                    </a:lnTo>
                    <a:lnTo>
                      <a:pt x="62" y="4519"/>
                    </a:lnTo>
                    <a:lnTo>
                      <a:pt x="106" y="4573"/>
                    </a:lnTo>
                    <a:lnTo>
                      <a:pt x="166" y="4618"/>
                    </a:lnTo>
                    <a:lnTo>
                      <a:pt x="247" y="4649"/>
                    </a:lnTo>
                    <a:lnTo>
                      <a:pt x="350" y="4660"/>
                    </a:lnTo>
                    <a:lnTo>
                      <a:pt x="8990" y="4660"/>
                    </a:lnTo>
                    <a:lnTo>
                      <a:pt x="9087" y="4646"/>
                    </a:lnTo>
                    <a:lnTo>
                      <a:pt x="9199" y="4598"/>
                    </a:lnTo>
                    <a:lnTo>
                      <a:pt x="9252" y="4555"/>
                    </a:lnTo>
                    <a:lnTo>
                      <a:pt x="9297" y="4494"/>
                    </a:lnTo>
                    <a:lnTo>
                      <a:pt x="9328" y="4413"/>
                    </a:lnTo>
                    <a:lnTo>
                      <a:pt x="9340" y="4310"/>
                    </a:lnTo>
                    <a:lnTo>
                      <a:pt x="9340" y="350"/>
                    </a:lnTo>
                    <a:lnTo>
                      <a:pt x="9326" y="253"/>
                    </a:lnTo>
                    <a:lnTo>
                      <a:pt x="9278" y="142"/>
                    </a:lnTo>
                    <a:lnTo>
                      <a:pt x="9234" y="88"/>
                    </a:lnTo>
                    <a:lnTo>
                      <a:pt x="9174" y="43"/>
                    </a:lnTo>
                    <a:lnTo>
                      <a:pt x="9093" y="12"/>
                    </a:lnTo>
                    <a:lnTo>
                      <a:pt x="8990" y="0"/>
                    </a:lnTo>
                    <a:lnTo>
                      <a:pt x="350" y="0"/>
                    </a:lnTo>
                    <a:close/>
                  </a:path>
                </a:pathLst>
              </a:custGeom>
              <a:noFill/>
              <a:ln w="12700">
                <a:solidFill>
                  <a:srgbClr val="0054A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Text Box 503">
                <a:extLst>
                  <a:ext uri="{FF2B5EF4-FFF2-40B4-BE49-F238E27FC236}">
                    <a16:creationId xmlns:a16="http://schemas.microsoft.com/office/drawing/2014/main" id="{EBBDBC9E-9A66-4618-80E1-BBAB27658CD0}"/>
                  </a:ext>
                </a:extLst>
              </p:cNvPr>
              <p:cNvSpPr txBox="1"/>
              <p:nvPr/>
            </p:nvSpPr>
            <p:spPr>
              <a:xfrm>
                <a:off x="0" y="-15240"/>
                <a:ext cx="5944235" cy="320040"/>
              </a:xfrm>
              <a:prstGeom prst="rect">
                <a:avLst/>
              </a:prstGeom>
              <a:solidFill>
                <a:srgbClr val="0054A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dirty="0">
                    <a:solidFill>
                      <a:srgbClr val="FFFFFF"/>
                    </a:solidFill>
                    <a:effectLst/>
                    <a:latin typeface="Museo Sans Rounded 900" panose="02000000000000000000" pitchFamily="50" charset="0"/>
                    <a:ea typeface="Calibri" panose="020F0502020204030204" pitchFamily="34" charset="0"/>
                    <a:cs typeface="Times New Roman" panose="02020603050405020304" pitchFamily="18" charset="0"/>
                  </a:rPr>
                  <a:t>LEVERAGING VIDEO: FINANCIAL PROOF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5720E390-2F63-4776-B469-1EF78D6DD034}"/>
                </a:ext>
              </a:extLst>
            </p:cNvPr>
            <p:cNvSpPr txBox="1"/>
            <p:nvPr/>
          </p:nvSpPr>
          <p:spPr>
            <a:xfrm>
              <a:off x="2114927" y="2232566"/>
              <a:ext cx="8698681" cy="3736920"/>
            </a:xfrm>
            <a:prstGeom prst="rect">
              <a:avLst/>
            </a:prstGeom>
            <a:noFill/>
          </p:spPr>
          <p:txBody>
            <a:bodyPr wrap="square" rtlCol="0">
              <a:spAutoFit/>
            </a:bodyPr>
            <a:lstStyle/>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Homeowners say that they are </a:t>
              </a:r>
              <a:r>
                <a:rPr lang="en-US" u="sng" dirty="0">
                  <a:solidFill>
                    <a:srgbClr val="231F20"/>
                  </a:solidFill>
                  <a:latin typeface="Gotham Bold" pitchFamily="50" charset="0"/>
                  <a:ea typeface="Calibri" panose="020F0502020204030204" pitchFamily="34" charset="0"/>
                  <a:cs typeface="Times New Roman" panose="02020603050405020304" pitchFamily="18" charset="0"/>
                </a:rPr>
                <a:t>more likely</a:t>
              </a:r>
              <a:r>
                <a:rPr lang="en-US" dirty="0">
                  <a:solidFill>
                    <a:srgbClr val="231F20"/>
                  </a:solidFill>
                  <a:latin typeface="Gotham Book" pitchFamily="50" charset="0"/>
                  <a:ea typeface="Calibri" panose="020F0502020204030204" pitchFamily="34" charset="0"/>
                  <a:cs typeface="Times New Roman" panose="02020603050405020304" pitchFamily="18" charset="0"/>
                </a:rPr>
                <a:t> to list with a real estate agent who uses video.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
                </a:spcBef>
                <a:spcAft>
                  <a:spcPts val="0"/>
                </a:spcAft>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Marketing professionals, worldwide, name video as the type of content with </a:t>
              </a:r>
              <a:r>
                <a:rPr lang="en-US" u="sng" dirty="0">
                  <a:solidFill>
                    <a:srgbClr val="231F20"/>
                  </a:solidFill>
                  <a:latin typeface="Gotham Bold" pitchFamily="50" charset="0"/>
                  <a:ea typeface="Calibri" panose="020F0502020204030204" pitchFamily="34" charset="0"/>
                  <a:cs typeface="Times New Roman" panose="02020603050405020304" pitchFamily="18" charset="0"/>
                </a:rPr>
                <a:t>the best return on investment (ROI)</a:t>
              </a:r>
              <a:r>
                <a:rPr lang="en-US" dirty="0">
                  <a:solidFill>
                    <a:srgbClr val="231F20"/>
                  </a:solidFill>
                  <a:latin typeface="Gotham Book" pitchFamily="50"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
                </a:spcBef>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Video drives an </a:t>
              </a:r>
              <a:r>
                <a:rPr lang="en-US" u="sng" dirty="0">
                  <a:solidFill>
                    <a:srgbClr val="231F20"/>
                  </a:solidFill>
                  <a:latin typeface="Gotham Bold" pitchFamily="50" charset="0"/>
                  <a:ea typeface="Calibri" panose="020F0502020204030204" pitchFamily="34" charset="0"/>
                  <a:cs typeface="Times New Roman" panose="02020603050405020304" pitchFamily="18" charset="0"/>
                </a:rPr>
                <a:t>increase in organic traffic</a:t>
              </a:r>
              <a:r>
                <a:rPr lang="en-US" dirty="0">
                  <a:solidFill>
                    <a:srgbClr val="231F20"/>
                  </a:solidFill>
                  <a:latin typeface="Gotham Book" pitchFamily="50" charset="0"/>
                  <a:ea typeface="Calibri" panose="020F0502020204030204" pitchFamily="34" charset="0"/>
                  <a:cs typeface="Times New Roman" panose="02020603050405020304" pitchFamily="18" charset="0"/>
                </a:rPr>
                <a:t> from search engine results pages.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
                </a:spcBef>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Initial emails with a video receive an </a:t>
              </a:r>
              <a:r>
                <a:rPr lang="en-US" u="sng" dirty="0">
                  <a:solidFill>
                    <a:srgbClr val="231F20"/>
                  </a:solidFill>
                  <a:latin typeface="Gotham Bold" pitchFamily="50" charset="0"/>
                  <a:ea typeface="Calibri" panose="020F0502020204030204" pitchFamily="34" charset="0"/>
                  <a:cs typeface="Times New Roman" panose="02020603050405020304" pitchFamily="18" charset="0"/>
                </a:rPr>
                <a:t>increased click-through rate</a:t>
              </a:r>
              <a:r>
                <a:rPr lang="en-US" dirty="0">
                  <a:solidFill>
                    <a:srgbClr val="231F20"/>
                  </a:solidFill>
                  <a:latin typeface="Gotham Book" pitchFamily="50"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
                </a:spcBef>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
                </a:spcBef>
                <a:spcAft>
                  <a:spcPts val="0"/>
                </a:spcAft>
                <a:buFont typeface="Symbol" panose="05050102010706020507" pitchFamily="18" charset="2"/>
                <a:buChar char=""/>
                <a:tabLst>
                  <a:tab pos="723900" algn="l"/>
                </a:tabLst>
              </a:pPr>
              <a:r>
                <a:rPr lang="en-US" dirty="0">
                  <a:solidFill>
                    <a:srgbClr val="231F20"/>
                  </a:solidFill>
                  <a:latin typeface="Gotham Book" pitchFamily="50" charset="0"/>
                  <a:ea typeface="Calibri" panose="020F0502020204030204" pitchFamily="34" charset="0"/>
                  <a:cs typeface="Times New Roman" panose="02020603050405020304" pitchFamily="18" charset="0"/>
                </a:rPr>
                <a:t>Marketers who use video, </a:t>
              </a:r>
              <a:r>
                <a:rPr lang="en-US" u="sng" dirty="0">
                  <a:solidFill>
                    <a:srgbClr val="231F20"/>
                  </a:solidFill>
                  <a:latin typeface="Gotham Bold" pitchFamily="50" charset="0"/>
                  <a:ea typeface="Calibri" panose="020F0502020204030204" pitchFamily="34" charset="0"/>
                  <a:cs typeface="Times New Roman" panose="02020603050405020304" pitchFamily="18" charset="0"/>
                </a:rPr>
                <a:t>grow revenue</a:t>
              </a:r>
              <a:r>
                <a:rPr lang="en-US" dirty="0">
                  <a:solidFill>
                    <a:srgbClr val="231F20"/>
                  </a:solidFill>
                  <a:latin typeface="Gotham Book" pitchFamily="50" charset="0"/>
                  <a:ea typeface="Calibri" panose="020F0502020204030204" pitchFamily="34" charset="0"/>
                  <a:cs typeface="Times New Roman" panose="02020603050405020304" pitchFamily="18" charset="0"/>
                </a:rPr>
                <a:t> faster than non-video users.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id="{52C0B692-0F1B-4789-ACBB-8A1D1A2C633A}"/>
              </a:ext>
            </a:extLst>
          </p:cNvPr>
          <p:cNvSpPr txBox="1"/>
          <p:nvPr/>
        </p:nvSpPr>
        <p:spPr>
          <a:xfrm>
            <a:off x="1839279" y="5938401"/>
            <a:ext cx="8698681" cy="573362"/>
          </a:xfrm>
          <a:prstGeom prst="rect">
            <a:avLst/>
          </a:prstGeom>
          <a:noFill/>
        </p:spPr>
        <p:txBody>
          <a:bodyPr wrap="square" rtlCol="0">
            <a:spAutoFit/>
          </a:bodyPr>
          <a:lstStyle/>
          <a:p>
            <a:pPr marL="2359025" marR="0" algn="ctr">
              <a:lnSpc>
                <a:spcPct val="107000"/>
              </a:lnSpc>
              <a:spcBef>
                <a:spcPts val="0"/>
              </a:spcBef>
              <a:spcAft>
                <a:spcPts val="0"/>
              </a:spcAft>
            </a:pPr>
            <a:r>
              <a:rPr lang="en-US" dirty="0">
                <a:latin typeface="Museo Sans Rounded 900" panose="02000000000000000000" pitchFamily="50" charset="0"/>
                <a:ea typeface="Calibri" panose="020F0502020204030204" pitchFamily="34" charset="0"/>
                <a:cs typeface="Times New Roman" panose="02020603050405020304" pitchFamily="18" charset="0"/>
              </a:rPr>
              <a:t>...yet, few Realtors use video in their marketing!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44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C80171-5E95-439C-9F2A-9E01B39F7ECA}"/>
              </a:ext>
            </a:extLst>
          </p:cNvPr>
          <p:cNvSpPr txBox="1"/>
          <p:nvPr/>
        </p:nvSpPr>
        <p:spPr>
          <a:xfrm>
            <a:off x="372208" y="962699"/>
            <a:ext cx="11447583" cy="707886"/>
          </a:xfrm>
          <a:prstGeom prst="rect">
            <a:avLst/>
          </a:prstGeom>
          <a:noFill/>
        </p:spPr>
        <p:txBody>
          <a:bodyPr wrap="square" rtlCol="0">
            <a:spAutoFit/>
          </a:bodyPr>
          <a:lstStyle/>
          <a:p>
            <a:pPr algn="ctr"/>
            <a:r>
              <a:rPr lang="en-US" sz="4000" b="1" dirty="0">
                <a:solidFill>
                  <a:srgbClr val="0A387A"/>
                </a:solidFill>
              </a:rPr>
              <a:t>WHY AREN’T YOU LEVERAGING VIDEO?</a:t>
            </a:r>
          </a:p>
        </p:txBody>
      </p:sp>
      <p:sp>
        <p:nvSpPr>
          <p:cNvPr id="8" name="TextBox 7">
            <a:extLst>
              <a:ext uri="{FF2B5EF4-FFF2-40B4-BE49-F238E27FC236}">
                <a16:creationId xmlns:a16="http://schemas.microsoft.com/office/drawing/2014/main" id="{52C0B692-0F1B-4789-ACBB-8A1D1A2C633A}"/>
              </a:ext>
            </a:extLst>
          </p:cNvPr>
          <p:cNvSpPr txBox="1"/>
          <p:nvPr/>
        </p:nvSpPr>
        <p:spPr>
          <a:xfrm>
            <a:off x="1390995" y="1956848"/>
            <a:ext cx="9410007" cy="1064330"/>
          </a:xfrm>
          <a:prstGeom prst="rect">
            <a:avLst/>
          </a:prstGeom>
          <a:noFill/>
        </p:spPr>
        <p:txBody>
          <a:bodyPr wrap="square" rtlCol="0">
            <a:spAutoFit/>
          </a:bodyPr>
          <a:lstStyle/>
          <a:p>
            <a:pPr marL="73025" marR="0" algn="ctr">
              <a:lnSpc>
                <a:spcPct val="107000"/>
              </a:lnSpc>
              <a:spcBef>
                <a:spcPts val="0"/>
              </a:spcBef>
              <a:spcAft>
                <a:spcPts val="0"/>
              </a:spcAft>
            </a:pPr>
            <a:r>
              <a:rPr lang="en-US" sz="2000" dirty="0">
                <a:effectLst/>
                <a:latin typeface="Gotham Book" pitchFamily="50" charset="0"/>
                <a:ea typeface="Calibri" panose="020F0502020204030204" pitchFamily="34" charset="0"/>
                <a:cs typeface="Times New Roman" panose="02020603050405020304" pitchFamily="18" charset="0"/>
              </a:rPr>
              <a:t>For many, utilizing video messaging is out of our </a:t>
            </a:r>
            <a:r>
              <a:rPr lang="en-US" sz="2000" u="sng" dirty="0">
                <a:effectLst/>
                <a:latin typeface="Gotham Bold" pitchFamily="50" charset="0"/>
                <a:ea typeface="Calibri" panose="020F0502020204030204" pitchFamily="34" charset="0"/>
                <a:cs typeface="Times New Roman" panose="02020603050405020304" pitchFamily="18" charset="0"/>
              </a:rPr>
              <a:t>comfort zone</a:t>
            </a:r>
            <a:r>
              <a:rPr lang="en-US" sz="2000" dirty="0">
                <a:effectLst/>
                <a:latin typeface="Gotham Book" pitchFamily="50"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000" dirty="0">
                <a:effectLst/>
                <a:latin typeface="Gotham Book" pitchFamily="50" charset="0"/>
                <a:ea typeface="Calibri" panose="020F0502020204030204" pitchFamily="34" charset="0"/>
                <a:cs typeface="Times New Roman" panose="02020603050405020304" pitchFamily="18" charset="0"/>
              </a:rPr>
              <a:t>One of the requirements of growth, and therefore success, is having the courage to step outside of that comfort zone.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0EFF577-48D1-49D5-A2C7-66F80784FCC7}"/>
              </a:ext>
            </a:extLst>
          </p:cNvPr>
          <p:cNvSpPr txBox="1"/>
          <p:nvPr/>
        </p:nvSpPr>
        <p:spPr>
          <a:xfrm>
            <a:off x="1390995" y="3307442"/>
            <a:ext cx="9410007" cy="3167983"/>
          </a:xfrm>
          <a:prstGeom prst="rect">
            <a:avLst/>
          </a:prstGeom>
          <a:noFill/>
        </p:spPr>
        <p:txBody>
          <a:bodyPr wrap="square" rtlCol="0">
            <a:spAutoFit/>
          </a:bodyPr>
          <a:lstStyle/>
          <a:p>
            <a:pPr marL="73025" marR="0" algn="ctr">
              <a:lnSpc>
                <a:spcPct val="107000"/>
              </a:lnSpc>
              <a:spcBef>
                <a:spcPts val="0"/>
              </a:spcBef>
              <a:spcAft>
                <a:spcPts val="0"/>
              </a:spcAft>
            </a:pPr>
            <a:r>
              <a:rPr lang="en-US" sz="2400" dirty="0">
                <a:effectLst/>
                <a:latin typeface="Museo Sans Rounded 900" panose="02000000000000000000" pitchFamily="50" charset="0"/>
                <a:ea typeface="Calibri" panose="020F0502020204030204" pitchFamily="34" charset="0"/>
                <a:cs typeface="Times New Roman" panose="02020603050405020304" pitchFamily="18" charset="0"/>
              </a:rPr>
              <a:t>In the spirit of expanding your comfort zone, let’s establish why you may be avoiding video messaging.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3025" marR="0" algn="ctr">
              <a:lnSpc>
                <a:spcPct val="107000"/>
              </a:lnSpc>
              <a:spcBef>
                <a:spcPts val="0"/>
              </a:spcBef>
              <a:spcAft>
                <a:spcPts val="0"/>
              </a:spcAft>
            </a:pPr>
            <a:r>
              <a:rPr lang="en-US" sz="2000" dirty="0">
                <a:effectLst/>
                <a:latin typeface="Gotham Book" pitchFamily="50"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Gotham Book" pitchFamily="50" charset="0"/>
                <a:ea typeface="Calibri" panose="020F0502020204030204" pitchFamily="34" charset="0"/>
                <a:cs typeface="Times New Roman" panose="02020603050405020304" pitchFamily="18" charset="0"/>
              </a:rPr>
              <a:t>Lack of Motivation </a:t>
            </a:r>
            <a:r>
              <a:rPr lang="en-US" sz="2400" dirty="0">
                <a:effectLst/>
                <a:latin typeface="Gotham Book" pitchFamily="50"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Gotham Book" pitchFamily="50" charset="0"/>
                <a:ea typeface="Calibri" panose="020F0502020204030204" pitchFamily="34" charset="0"/>
                <a:cs typeface="Times New Roman" panose="02020603050405020304" pitchFamily="18" charset="0"/>
              </a:rPr>
              <a:t> No Vision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Gotham Book" pitchFamily="50" charset="0"/>
                <a:ea typeface="Calibri" panose="020F0502020204030204" pitchFamily="34" charset="0"/>
                <a:cs typeface="Times New Roman" panose="02020603050405020304" pitchFamily="18" charset="0"/>
              </a:rPr>
              <a:t>Lack of Direction </a:t>
            </a:r>
            <a:r>
              <a:rPr lang="en-US" sz="2400" dirty="0">
                <a:effectLst/>
                <a:latin typeface="Gotham Book" pitchFamily="50"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Gotham Book" pitchFamily="50" charset="0"/>
                <a:ea typeface="Calibri" panose="020F0502020204030204" pitchFamily="34" charset="0"/>
                <a:cs typeface="Times New Roman" panose="02020603050405020304" pitchFamily="18" charset="0"/>
              </a:rPr>
              <a:t> No Plan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Gotham Book" pitchFamily="50" charset="0"/>
                <a:ea typeface="Calibri" panose="020F0502020204030204" pitchFamily="34" charset="0"/>
                <a:cs typeface="Times New Roman" panose="02020603050405020304" pitchFamily="18" charset="0"/>
              </a:rPr>
              <a:t>Lack of Ability </a:t>
            </a:r>
            <a:r>
              <a:rPr lang="en-US" sz="2400" dirty="0">
                <a:effectLst/>
                <a:latin typeface="Gotham Book" pitchFamily="50"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Gotham Book" pitchFamily="50" charset="0"/>
                <a:ea typeface="Calibri" panose="020F0502020204030204" pitchFamily="34" charset="0"/>
                <a:cs typeface="Times New Roman" panose="02020603050405020304" pitchFamily="18" charset="0"/>
              </a:rPr>
              <a:t> No Skill-set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Gotham Book" pitchFamily="50" charset="0"/>
                <a:ea typeface="Calibri" panose="020F0502020204030204" pitchFamily="34" charset="0"/>
                <a:cs typeface="Times New Roman" panose="02020603050405020304" pitchFamily="18" charset="0"/>
              </a:rPr>
              <a:t>Lack of Focus </a:t>
            </a:r>
            <a:r>
              <a:rPr lang="en-US" sz="2400" dirty="0">
                <a:effectLst/>
                <a:latin typeface="Gotham Book" pitchFamily="50"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Gotham Book" pitchFamily="50" charset="0"/>
                <a:ea typeface="Calibri" panose="020F0502020204030204" pitchFamily="34" charset="0"/>
                <a:cs typeface="Times New Roman" panose="02020603050405020304" pitchFamily="18" charset="0"/>
              </a:rPr>
              <a:t> No Discipline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Gotham Book" pitchFamily="50" charset="0"/>
                <a:ea typeface="Calibri" panose="020F0502020204030204" pitchFamily="34" charset="0"/>
                <a:cs typeface="Times New Roman" panose="02020603050405020304" pitchFamily="18" charset="0"/>
              </a:rPr>
              <a:t>Lack of Support </a:t>
            </a:r>
            <a:r>
              <a:rPr lang="en-US" sz="2400" dirty="0">
                <a:effectLst/>
                <a:latin typeface="Gotham Book" pitchFamily="50"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Gotham Book" pitchFamily="50" charset="0"/>
                <a:ea typeface="Calibri" panose="020F0502020204030204" pitchFamily="34" charset="0"/>
                <a:cs typeface="Times New Roman" panose="02020603050405020304" pitchFamily="18" charset="0"/>
              </a:rPr>
              <a:t> No Community or Mentorship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426197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411</TotalTime>
  <Words>2715</Words>
  <Application>Microsoft Office PowerPoint</Application>
  <PresentationFormat>Widescreen</PresentationFormat>
  <Paragraphs>359</Paragraphs>
  <Slides>71</Slides>
  <Notes>23</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71</vt:i4>
      </vt:variant>
    </vt:vector>
  </HeadingPairs>
  <TitlesOfParts>
    <vt:vector size="91" baseType="lpstr">
      <vt:lpstr>Arial</vt:lpstr>
      <vt:lpstr>Calibri</vt:lpstr>
      <vt:lpstr>Gotham Bold</vt:lpstr>
      <vt:lpstr>Gotham Book</vt:lpstr>
      <vt:lpstr>Museo Sans Rounded 300</vt:lpstr>
      <vt:lpstr>Museo Sans Rounded 900</vt:lpstr>
      <vt:lpstr>Symbol</vt:lpstr>
      <vt:lpstr>Wingdings</vt:lpstr>
      <vt:lpstr>3_Custom Design</vt:lpstr>
      <vt:lpstr>4_Custom Design</vt:lpstr>
      <vt:lpstr>Custom Design</vt:lpstr>
      <vt:lpstr>1_Custom Design</vt:lpstr>
      <vt:lpstr>2_Custom Design</vt:lpstr>
      <vt:lpstr>5_Custom Design</vt:lpstr>
      <vt:lpstr>6_Custom Design</vt:lpstr>
      <vt:lpstr>7_Custom Design</vt:lpstr>
      <vt:lpstr>8_Custom Design</vt:lpstr>
      <vt:lpstr>9_Custom Design</vt:lpstr>
      <vt:lpstr>10_Custom Design</vt:lpstr>
      <vt:lpstr>11_Custom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Guastaferro, Sarah</dc:creator>
  <cp:lastModifiedBy>Karim Khoury</cp:lastModifiedBy>
  <cp:revision>148</cp:revision>
  <dcterms:created xsi:type="dcterms:W3CDTF">2020-08-11T17:21:56Z</dcterms:created>
  <dcterms:modified xsi:type="dcterms:W3CDTF">2020-12-11T01:37:02Z</dcterms:modified>
</cp:coreProperties>
</file>