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84" r:id="rId2"/>
    <p:sldMasterId id="2147483686" r:id="rId3"/>
    <p:sldMasterId id="2147483688" r:id="rId4"/>
    <p:sldMasterId id="2147483690" r:id="rId5"/>
    <p:sldMasterId id="2147483692" r:id="rId6"/>
    <p:sldMasterId id="2147483694" r:id="rId7"/>
    <p:sldMasterId id="2147483696" r:id="rId8"/>
    <p:sldMasterId id="2147483698" r:id="rId9"/>
    <p:sldMasterId id="2147483700" r:id="rId10"/>
    <p:sldMasterId id="2147483702" r:id="rId11"/>
    <p:sldMasterId id="2147483704" r:id="rId12"/>
    <p:sldMasterId id="2147483706" r:id="rId13"/>
  </p:sldMasterIdLst>
  <p:notesMasterIdLst>
    <p:notesMasterId r:id="rId84"/>
  </p:notesMasterIdLst>
  <p:sldIdLst>
    <p:sldId id="325"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6" r:id="rId42"/>
    <p:sldId id="285"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26"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27"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12"/>
    <p:restoredTop sz="94689"/>
  </p:normalViewPr>
  <p:slideViewPr>
    <p:cSldViewPr snapToGrid="0" snapToObjects="1">
      <p:cViewPr varScale="1">
        <p:scale>
          <a:sx n="45" d="100"/>
          <a:sy n="45" d="100"/>
        </p:scale>
        <p:origin x="912"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notesMaster" Target="notesMasters/notesMaster1.xml"/><Relationship Id="rId89" Type="http://schemas.openxmlformats.org/officeDocument/2006/relationships/customXml" Target="../customXml/item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customXml" Target="../customXml/item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554CFB-C861-4D43-A486-A1CD9162BFB8}" type="datetimeFigureOut">
              <a:rPr lang="en-US" smtClean="0"/>
              <a:t>12/2/2020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CC08C2-14BB-8840-8B57-A6A650A60D92}" type="slidenum">
              <a:rPr lang="en-US" smtClean="0"/>
              <a:t>‹#›</a:t>
            </a:fld>
            <a:endParaRPr lang="en-US" dirty="0"/>
          </a:p>
        </p:txBody>
      </p:sp>
    </p:spTree>
    <p:extLst>
      <p:ext uri="{BB962C8B-B14F-4D97-AF65-F5344CB8AC3E}">
        <p14:creationId xmlns:p14="http://schemas.microsoft.com/office/powerpoint/2010/main" val="34761167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F8596-E687-4EB1-AD1F-EF4190A07C7B}" type="slidenum">
              <a:rPr lang="en-US" smtClean="0"/>
              <a:t>2</a:t>
            </a:fld>
            <a:endParaRPr lang="en-US" dirty="0"/>
          </a:p>
        </p:txBody>
      </p:sp>
    </p:spTree>
    <p:extLst>
      <p:ext uri="{BB962C8B-B14F-4D97-AF65-F5344CB8AC3E}">
        <p14:creationId xmlns:p14="http://schemas.microsoft.com/office/powerpoint/2010/main" val="115097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99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92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884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534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57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952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1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965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133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92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593467"/>
            <a:ext cx="10363200" cy="1069496"/>
          </a:xfrm>
        </p:spPr>
        <p:txBody>
          <a:bodyPr/>
          <a:lstStyle/>
          <a:p>
            <a:r>
              <a:rPr lang="en-US"/>
              <a:t>Click to edit Master title style</a:t>
            </a:r>
          </a:p>
        </p:txBody>
      </p:sp>
      <p:sp>
        <p:nvSpPr>
          <p:cNvPr id="3" name="Subtitle 2"/>
          <p:cNvSpPr>
            <a:spLocks noGrp="1"/>
          </p:cNvSpPr>
          <p:nvPr>
            <p:ph type="subTitle" idx="1"/>
          </p:nvPr>
        </p:nvSpPr>
        <p:spPr>
          <a:xfrm>
            <a:off x="1828800" y="5328920"/>
            <a:ext cx="8534400" cy="79756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6657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74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77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648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07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69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6664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1.xml"/><Relationship Id="rId1" Type="http://schemas.openxmlformats.org/officeDocument/2006/relationships/slideLayout" Target="../slideLayouts/slideLayout1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2.xml"/><Relationship Id="rId1" Type="http://schemas.openxmlformats.org/officeDocument/2006/relationships/slideLayout" Target="../slideLayouts/slideLayout1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3.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358081"/>
      </p:ext>
    </p:extLst>
  </p:cSld>
  <p:clrMap bg1="lt1" tx1="dk1" bg2="lt2" tx2="dk2" accent1="accent1" accent2="accent2" accent3="accent3" accent4="accent4" accent5="accent5" accent6="accent6" hlink="hlink" folHlink="folHlink"/>
  <p:sldLayoutIdLst>
    <p:sldLayoutId id="2147483668" r:id="rId1"/>
    <p:sldLayoutId id="2147483678" r:id="rId2"/>
    <p:sldLayoutId id="2147483679" r:id="rId3"/>
    <p:sldLayoutId id="2147483680" r:id="rId4"/>
    <p:sldLayoutId id="214748368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034535"/>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545349"/>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464824"/>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936434"/>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343661"/>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698569"/>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4380"/>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543441"/>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808311"/>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818340"/>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6433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599972"/>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A695B-9661-B448-B80B-E78148D1D57F}"/>
              </a:ext>
            </a:extLst>
          </p:cNvPr>
          <p:cNvSpPr/>
          <p:nvPr/>
        </p:nvSpPr>
        <p:spPr>
          <a:xfrm>
            <a:off x="2036806" y="-93783"/>
            <a:ext cx="8118389" cy="6863417"/>
          </a:xfrm>
          <a:prstGeom prst="rect">
            <a:avLst/>
          </a:prstGeom>
        </p:spPr>
        <p:txBody>
          <a:bodyPr wrap="square">
            <a:spAutoFit/>
          </a:bodyPr>
          <a:lstStyle/>
          <a:p>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 </a:t>
            </a:r>
            <a:endParaRPr lang="en-US" sz="1200" dirty="0">
              <a:latin typeface="Arial" panose="020B0604020202020204" pitchFamily="34" charset="0"/>
              <a:ea typeface="Calibri" panose="020F0502020204030204" pitchFamily="34" charset="0"/>
              <a:cs typeface="Arial" panose="020B0604020202020204" pitchFamily="34" charset="0"/>
            </a:endParaRPr>
          </a:p>
          <a:p>
            <a:r>
              <a:rPr lang="en-US" sz="1200" b="1" dirty="0">
                <a:solidFill>
                  <a:srgbClr val="C00000"/>
                </a:solidFill>
                <a:latin typeface="Arial" panose="020B0604020202020204" pitchFamily="34" charset="0"/>
                <a:ea typeface="Calibri" panose="020F0502020204030204" pitchFamily="34" charset="0"/>
                <a:cs typeface="Arial" panose="020B0604020202020204" pitchFamily="34" charset="0"/>
              </a:rPr>
              <a:t>As a reminder</a:t>
            </a: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 RE/MAX, LLC holds the copyright on all Momentum Training Materials. Do not distribute this PowerPoint presentation or any other Momentum Materials beyond your office. Please take time to read the additional information below regarding the use of these materials. </a:t>
            </a:r>
            <a:endParaRPr lang="en-US" sz="1200" dirty="0">
              <a:latin typeface="Arial" panose="020B0604020202020204" pitchFamily="34" charset="0"/>
              <a:ea typeface="Calibri" panose="020F0502020204030204" pitchFamily="34" charset="0"/>
              <a:cs typeface="Arial" panose="020B0604020202020204" pitchFamily="34" charset="0"/>
            </a:endParaRPr>
          </a:p>
          <a:p>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b="1" u="sng" dirty="0">
                <a:solidFill>
                  <a:srgbClr val="44546A"/>
                </a:solidFill>
                <a:latin typeface="Arial" panose="020B0604020202020204" pitchFamily="34" charset="0"/>
                <a:ea typeface="Calibri" panose="020F0502020204030204" pitchFamily="34" charset="0"/>
                <a:cs typeface="Arial" panose="020B0604020202020204" pitchFamily="34" charset="0"/>
              </a:rPr>
              <a:t>THE PURPOSE OF THE MOMENTUM PROGRAM </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As a RE/MAX Affiliate, you’re a member of the most professional, most productive real estate network in the world.</a:t>
            </a: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There are many decisions you must make each and every day to run a successful business. The Momentum program provides basic information to help you. Please note: The Momentum program and materials are designed as a resource to reference. </a:t>
            </a: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The suggestions made within are not mandatory.</a:t>
            </a:r>
          </a:p>
          <a:p>
            <a:pPr>
              <a:lnSpc>
                <a:spcPts val="1205"/>
              </a:lnSpc>
            </a:pP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a:lnSpc>
                <a:spcPts val="1205"/>
              </a:lnSpc>
            </a:pPr>
            <a:r>
              <a:rPr lang="en-US" sz="1200" b="1" u="sng" dirty="0">
                <a:solidFill>
                  <a:srgbClr val="44546A"/>
                </a:solidFill>
                <a:latin typeface="Arial" panose="020B0604020202020204" pitchFamily="34" charset="0"/>
                <a:ea typeface="Calibri" panose="020F0502020204030204" pitchFamily="34" charset="0"/>
                <a:cs typeface="Arial" panose="020B0604020202020204" pitchFamily="34" charset="0"/>
              </a:rPr>
              <a:t>FOR ILLUSTRATION ONLY </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Certain sections of the Momentum materials illustrate how making changes to numbers, such as for costs and expenses, can ﬁnancially impact an agent’s business. These sections are meant to be illustrations only and are not intended to be an exhaustive list of costs that may impact your business or to be speciﬁc to your situation. RE/MAX, LLC makes no promises, representations or guarantees of any kind about the success or proﬁtability of your operations.</a:t>
            </a:r>
          </a:p>
          <a:p>
            <a:pPr>
              <a:lnSpc>
                <a:spcPts val="1205"/>
              </a:lnSpc>
            </a:pP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a:lnSpc>
                <a:spcPts val="1205"/>
              </a:lnSpc>
            </a:pPr>
            <a:r>
              <a:rPr lang="en-US" sz="1200" b="1" u="sng" dirty="0">
                <a:solidFill>
                  <a:srgbClr val="44546A"/>
                </a:solidFill>
                <a:latin typeface="Arial" panose="020B0604020202020204" pitchFamily="34" charset="0"/>
                <a:ea typeface="Calibri" panose="020F0502020204030204" pitchFamily="34" charset="0"/>
                <a:cs typeface="Arial" panose="020B0604020202020204" pitchFamily="34" charset="0"/>
              </a:rPr>
              <a:t>CONFIDENTIALITY AND RESTRICTIONS ON USE </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Momentum materials, including the attached files, are for use by RE/MAX Affiliates only. Momentum materials, including the attached files, are the confidential property of RE/MAX, LLC. Any possession is considered to be a loan of assets and trade secrets, and the materials must be returned to RE/MAX, LLC should recipient’s association with RE/MAX terminate. </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b="1" dirty="0">
                <a:solidFill>
                  <a:srgbClr val="44546A"/>
                </a:solidFill>
                <a:latin typeface="Arial" panose="020B0604020202020204" pitchFamily="34" charset="0"/>
                <a:ea typeface="Calibri" panose="020F0502020204030204" pitchFamily="34" charset="0"/>
                <a:cs typeface="Arial" panose="020B0604020202020204" pitchFamily="34" charset="0"/>
              </a:rPr>
              <a:t> </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b="1" u="sng" dirty="0">
                <a:solidFill>
                  <a:srgbClr val="44546A"/>
                </a:solidFill>
                <a:latin typeface="Arial" panose="020B0604020202020204" pitchFamily="34" charset="0"/>
                <a:ea typeface="Calibri" panose="020F0502020204030204" pitchFamily="34" charset="0"/>
                <a:cs typeface="Arial" panose="020B0604020202020204" pitchFamily="34" charset="0"/>
              </a:rPr>
              <a:t>TRADEMARKS AND REGULATIONS </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In communicating your affiliation with RE/MAX in person, online or through promotional materials, please reference the RE/MAX Brand Identity: Trademark and Graphics Standards guide to ensure proper use of the RE/MAX name and marks.</a:t>
            </a:r>
          </a:p>
          <a:p>
            <a:pPr>
              <a:lnSpc>
                <a:spcPts val="1205"/>
              </a:lnSpc>
            </a:pPr>
            <a:endParaRPr lang="en-US" sz="1200" dirty="0">
              <a:solidFill>
                <a:srgbClr val="44546A"/>
              </a:solidFill>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Whenever you engage in telemarketing (including marketing via text messaging) or e-mail marketing, ensure that your marketing complies with all applicable federal, state and provincial laws and regulations, including the CAN-SPAM Act, the Telephone Consumer Protection Act, and the Telemarketing Sales Rule. RE/MAX Affiliates are not permitted to use the RE/MAX marks in connection with any of the following marketing methods:  pre-recorded telemarketing messages, auto-dialed telemarketing calls or auto-dialed marketing texts to mobile devices, or unsolicited marketing facsimiles.  Moreover, other forms of manually dialed telemarketing calls and the use of marketing emails must also comply with federal and state laws if the RE/MAX marks are in use.</a:t>
            </a: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When cold calling, be aware of the requirements of the national (and, if applicable, state) Do Not Call Registry before placing calls. Additionally, be aware of federal and state laws regarding calling consumers before 8 a.m. or after 9 p.m. </a:t>
            </a:r>
          </a:p>
          <a:p>
            <a:pPr>
              <a:lnSpc>
                <a:spcPts val="1205"/>
              </a:lnSpc>
            </a:pP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ts val="1205"/>
              </a:lnSpc>
            </a:pPr>
            <a:r>
              <a:rPr lang="en-US" sz="1200" dirty="0">
                <a:solidFill>
                  <a:srgbClr val="44546A"/>
                </a:solidFill>
                <a:latin typeface="Arial" panose="020B0604020202020204" pitchFamily="34" charset="0"/>
                <a:ea typeface="Calibri" panose="020F0502020204030204" pitchFamily="34" charset="0"/>
                <a:cs typeface="Arial" panose="020B0604020202020204" pitchFamily="34" charset="0"/>
              </a:rPr>
              <a:t>RE/MAX offices are independently owned and operated. </a:t>
            </a:r>
            <a:endParaRPr lang="en-US" sz="1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4504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3A663B-7EF8-2A46-A368-4646B6192A92}"/>
              </a:ext>
            </a:extLst>
          </p:cNvPr>
          <p:cNvPicPr>
            <a:picLocks noChangeAspect="1"/>
          </p:cNvPicPr>
          <p:nvPr/>
        </p:nvPicPr>
        <p:blipFill>
          <a:blip r:embed="rId2"/>
          <a:stretch>
            <a:fillRect/>
          </a:stretch>
        </p:blipFill>
        <p:spPr>
          <a:xfrm>
            <a:off x="2352201" y="1935744"/>
            <a:ext cx="8032346" cy="2636315"/>
          </a:xfrm>
          <a:prstGeom prst="rect">
            <a:avLst/>
          </a:prstGeom>
        </p:spPr>
      </p:pic>
      <p:sp>
        <p:nvSpPr>
          <p:cNvPr id="4" name="Rectangle 3">
            <a:extLst>
              <a:ext uri="{FF2B5EF4-FFF2-40B4-BE49-F238E27FC236}">
                <a16:creationId xmlns:a16="http://schemas.microsoft.com/office/drawing/2014/main" id="{38B3E639-7A55-BB40-A7BE-A54C58FA1AC5}"/>
              </a:ext>
            </a:extLst>
          </p:cNvPr>
          <p:cNvSpPr/>
          <p:nvPr/>
        </p:nvSpPr>
        <p:spPr>
          <a:xfrm>
            <a:off x="3475506" y="532892"/>
            <a:ext cx="5240987" cy="707886"/>
          </a:xfrm>
          <a:prstGeom prst="rect">
            <a:avLst/>
          </a:prstGeom>
        </p:spPr>
        <p:txBody>
          <a:bodyPr wrap="none">
            <a:spAutoFit/>
          </a:bodyPr>
          <a:lstStyle/>
          <a:p>
            <a:r>
              <a:rPr lang="en-US" sz="4000" b="1" dirty="0">
                <a:solidFill>
                  <a:srgbClr val="0A387A"/>
                </a:solidFill>
                <a:ea typeface="+mj-ea"/>
                <a:cs typeface="+mj-cs"/>
              </a:rPr>
              <a:t>47 Vital Buyer Activities</a:t>
            </a:r>
            <a:endParaRPr lang="en-US" sz="1600" dirty="0"/>
          </a:p>
        </p:txBody>
      </p:sp>
    </p:spTree>
    <p:extLst>
      <p:ext uri="{BB962C8B-B14F-4D97-AF65-F5344CB8AC3E}">
        <p14:creationId xmlns:p14="http://schemas.microsoft.com/office/powerpoint/2010/main" val="276388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DEB04-8E92-9E41-9EB4-C939D8B4B800}"/>
              </a:ext>
            </a:extLst>
          </p:cNvPr>
          <p:cNvPicPr>
            <a:picLocks noChangeAspect="1"/>
          </p:cNvPicPr>
          <p:nvPr/>
        </p:nvPicPr>
        <p:blipFill>
          <a:blip r:embed="rId2"/>
          <a:stretch>
            <a:fillRect/>
          </a:stretch>
        </p:blipFill>
        <p:spPr>
          <a:xfrm>
            <a:off x="2680123" y="1421349"/>
            <a:ext cx="6969715" cy="5072404"/>
          </a:xfrm>
          <a:prstGeom prst="rect">
            <a:avLst/>
          </a:prstGeom>
        </p:spPr>
      </p:pic>
      <p:sp>
        <p:nvSpPr>
          <p:cNvPr id="4" name="Rectangle 3">
            <a:extLst>
              <a:ext uri="{FF2B5EF4-FFF2-40B4-BE49-F238E27FC236}">
                <a16:creationId xmlns:a16="http://schemas.microsoft.com/office/drawing/2014/main" id="{AD948B7D-960C-CE40-9C04-88F66E491A78}"/>
              </a:ext>
            </a:extLst>
          </p:cNvPr>
          <p:cNvSpPr/>
          <p:nvPr/>
        </p:nvSpPr>
        <p:spPr>
          <a:xfrm>
            <a:off x="3475506" y="532892"/>
            <a:ext cx="5240987" cy="707886"/>
          </a:xfrm>
          <a:prstGeom prst="rect">
            <a:avLst/>
          </a:prstGeom>
        </p:spPr>
        <p:txBody>
          <a:bodyPr wrap="none">
            <a:spAutoFit/>
          </a:bodyPr>
          <a:lstStyle/>
          <a:p>
            <a:r>
              <a:rPr lang="en-US" sz="4000" b="1" dirty="0">
                <a:solidFill>
                  <a:srgbClr val="0A387A"/>
                </a:solidFill>
                <a:ea typeface="+mj-ea"/>
                <a:cs typeface="+mj-cs"/>
              </a:rPr>
              <a:t>47 Vital Buyer Activities</a:t>
            </a:r>
            <a:endParaRPr lang="en-US" sz="1600" dirty="0"/>
          </a:p>
        </p:txBody>
      </p:sp>
    </p:spTree>
    <p:extLst>
      <p:ext uri="{BB962C8B-B14F-4D97-AF65-F5344CB8AC3E}">
        <p14:creationId xmlns:p14="http://schemas.microsoft.com/office/powerpoint/2010/main" val="3844169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05BD37-90F5-304C-B5AD-97C1B776C311}"/>
              </a:ext>
            </a:extLst>
          </p:cNvPr>
          <p:cNvPicPr>
            <a:picLocks noChangeAspect="1"/>
          </p:cNvPicPr>
          <p:nvPr/>
        </p:nvPicPr>
        <p:blipFill>
          <a:blip r:embed="rId2"/>
          <a:stretch>
            <a:fillRect/>
          </a:stretch>
        </p:blipFill>
        <p:spPr>
          <a:xfrm>
            <a:off x="2457450" y="1719235"/>
            <a:ext cx="8038695" cy="3419529"/>
          </a:xfrm>
          <a:prstGeom prst="rect">
            <a:avLst/>
          </a:prstGeom>
        </p:spPr>
      </p:pic>
      <p:sp>
        <p:nvSpPr>
          <p:cNvPr id="4" name="Rectangle 3">
            <a:extLst>
              <a:ext uri="{FF2B5EF4-FFF2-40B4-BE49-F238E27FC236}">
                <a16:creationId xmlns:a16="http://schemas.microsoft.com/office/drawing/2014/main" id="{C169DCD8-5F36-AB4C-9357-C4BA56E956E0}"/>
              </a:ext>
            </a:extLst>
          </p:cNvPr>
          <p:cNvSpPr/>
          <p:nvPr/>
        </p:nvSpPr>
        <p:spPr>
          <a:xfrm>
            <a:off x="3475506" y="532892"/>
            <a:ext cx="5240987" cy="707886"/>
          </a:xfrm>
          <a:prstGeom prst="rect">
            <a:avLst/>
          </a:prstGeom>
        </p:spPr>
        <p:txBody>
          <a:bodyPr wrap="none">
            <a:spAutoFit/>
          </a:bodyPr>
          <a:lstStyle/>
          <a:p>
            <a:r>
              <a:rPr lang="en-US" sz="4000" b="1" dirty="0">
                <a:solidFill>
                  <a:srgbClr val="0A387A"/>
                </a:solidFill>
                <a:ea typeface="+mj-ea"/>
                <a:cs typeface="+mj-cs"/>
              </a:rPr>
              <a:t>47 Vital Buyer Activities</a:t>
            </a:r>
            <a:endParaRPr lang="en-US" sz="1600" dirty="0"/>
          </a:p>
        </p:txBody>
      </p:sp>
    </p:spTree>
    <p:extLst>
      <p:ext uri="{BB962C8B-B14F-4D97-AF65-F5344CB8AC3E}">
        <p14:creationId xmlns:p14="http://schemas.microsoft.com/office/powerpoint/2010/main" val="2072694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F4872-BD31-DB4F-84C9-B79A9801C835}"/>
              </a:ext>
            </a:extLst>
          </p:cNvPr>
          <p:cNvPicPr>
            <a:picLocks noChangeAspect="1"/>
          </p:cNvPicPr>
          <p:nvPr/>
        </p:nvPicPr>
        <p:blipFill>
          <a:blip r:embed="rId2"/>
          <a:stretch>
            <a:fillRect/>
          </a:stretch>
        </p:blipFill>
        <p:spPr>
          <a:xfrm>
            <a:off x="2366929" y="1959245"/>
            <a:ext cx="8036151" cy="2939510"/>
          </a:xfrm>
          <a:prstGeom prst="rect">
            <a:avLst/>
          </a:prstGeom>
        </p:spPr>
      </p:pic>
      <p:sp>
        <p:nvSpPr>
          <p:cNvPr id="4" name="Rectangle 3">
            <a:extLst>
              <a:ext uri="{FF2B5EF4-FFF2-40B4-BE49-F238E27FC236}">
                <a16:creationId xmlns:a16="http://schemas.microsoft.com/office/drawing/2014/main" id="{ADC3D48A-81E5-A745-A606-C3F25EE3027A}"/>
              </a:ext>
            </a:extLst>
          </p:cNvPr>
          <p:cNvSpPr/>
          <p:nvPr/>
        </p:nvSpPr>
        <p:spPr>
          <a:xfrm>
            <a:off x="3475506" y="532892"/>
            <a:ext cx="5240987" cy="707886"/>
          </a:xfrm>
          <a:prstGeom prst="rect">
            <a:avLst/>
          </a:prstGeom>
        </p:spPr>
        <p:txBody>
          <a:bodyPr wrap="none">
            <a:spAutoFit/>
          </a:bodyPr>
          <a:lstStyle/>
          <a:p>
            <a:r>
              <a:rPr lang="en-US" sz="4000" b="1" dirty="0">
                <a:solidFill>
                  <a:srgbClr val="0A387A"/>
                </a:solidFill>
                <a:ea typeface="+mj-ea"/>
                <a:cs typeface="+mj-cs"/>
              </a:rPr>
              <a:t>47 Vital Buyer Activities</a:t>
            </a:r>
            <a:endParaRPr lang="en-US" sz="1600" dirty="0"/>
          </a:p>
        </p:txBody>
      </p:sp>
    </p:spTree>
    <p:extLst>
      <p:ext uri="{BB962C8B-B14F-4D97-AF65-F5344CB8AC3E}">
        <p14:creationId xmlns:p14="http://schemas.microsoft.com/office/powerpoint/2010/main" val="1955142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24611B-09F8-684F-A5E8-9C07BB5FC839}"/>
              </a:ext>
            </a:extLst>
          </p:cNvPr>
          <p:cNvPicPr>
            <a:picLocks noChangeAspect="1"/>
          </p:cNvPicPr>
          <p:nvPr/>
        </p:nvPicPr>
        <p:blipFill>
          <a:blip r:embed="rId2"/>
          <a:stretch>
            <a:fillRect/>
          </a:stretch>
        </p:blipFill>
        <p:spPr>
          <a:xfrm>
            <a:off x="2123737" y="1756882"/>
            <a:ext cx="8226493" cy="3958785"/>
          </a:xfrm>
          <a:prstGeom prst="rect">
            <a:avLst/>
          </a:prstGeom>
        </p:spPr>
      </p:pic>
      <p:sp>
        <p:nvSpPr>
          <p:cNvPr id="4" name="Rectangle 3">
            <a:extLst>
              <a:ext uri="{FF2B5EF4-FFF2-40B4-BE49-F238E27FC236}">
                <a16:creationId xmlns:a16="http://schemas.microsoft.com/office/drawing/2014/main" id="{B6F5AC5E-97D2-FC4D-9496-0902FA73D7DA}"/>
              </a:ext>
            </a:extLst>
          </p:cNvPr>
          <p:cNvSpPr/>
          <p:nvPr/>
        </p:nvSpPr>
        <p:spPr>
          <a:xfrm>
            <a:off x="3475506" y="532892"/>
            <a:ext cx="5240987" cy="707886"/>
          </a:xfrm>
          <a:prstGeom prst="rect">
            <a:avLst/>
          </a:prstGeom>
        </p:spPr>
        <p:txBody>
          <a:bodyPr wrap="none">
            <a:spAutoFit/>
          </a:bodyPr>
          <a:lstStyle/>
          <a:p>
            <a:r>
              <a:rPr lang="en-US" sz="4000" b="1" dirty="0">
                <a:solidFill>
                  <a:srgbClr val="0A387A"/>
                </a:solidFill>
                <a:ea typeface="+mj-ea"/>
                <a:cs typeface="+mj-cs"/>
              </a:rPr>
              <a:t>47 Vital Buyer Activities</a:t>
            </a:r>
            <a:endParaRPr lang="en-US" sz="1600" dirty="0"/>
          </a:p>
        </p:txBody>
      </p:sp>
    </p:spTree>
    <p:extLst>
      <p:ext uri="{BB962C8B-B14F-4D97-AF65-F5344CB8AC3E}">
        <p14:creationId xmlns:p14="http://schemas.microsoft.com/office/powerpoint/2010/main" val="175638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6B5333-1C4B-574A-A55C-0AD28269DA7E}"/>
              </a:ext>
            </a:extLst>
          </p:cNvPr>
          <p:cNvPicPr>
            <a:picLocks noChangeAspect="1"/>
          </p:cNvPicPr>
          <p:nvPr/>
        </p:nvPicPr>
        <p:blipFill>
          <a:blip r:embed="rId2"/>
          <a:stretch>
            <a:fillRect/>
          </a:stretch>
        </p:blipFill>
        <p:spPr>
          <a:xfrm>
            <a:off x="2360309" y="1488331"/>
            <a:ext cx="6971101" cy="5109555"/>
          </a:xfrm>
          <a:prstGeom prst="rect">
            <a:avLst/>
          </a:prstGeom>
        </p:spPr>
      </p:pic>
      <p:sp>
        <p:nvSpPr>
          <p:cNvPr id="4" name="Rectangle 3">
            <a:extLst>
              <a:ext uri="{FF2B5EF4-FFF2-40B4-BE49-F238E27FC236}">
                <a16:creationId xmlns:a16="http://schemas.microsoft.com/office/drawing/2014/main" id="{7D54516D-B035-B544-877E-688152016A39}"/>
              </a:ext>
            </a:extLst>
          </p:cNvPr>
          <p:cNvSpPr/>
          <p:nvPr/>
        </p:nvSpPr>
        <p:spPr>
          <a:xfrm>
            <a:off x="3475506" y="532892"/>
            <a:ext cx="5240987" cy="707886"/>
          </a:xfrm>
          <a:prstGeom prst="rect">
            <a:avLst/>
          </a:prstGeom>
        </p:spPr>
        <p:txBody>
          <a:bodyPr wrap="none">
            <a:spAutoFit/>
          </a:bodyPr>
          <a:lstStyle/>
          <a:p>
            <a:r>
              <a:rPr lang="en-US" sz="4000" b="1" dirty="0">
                <a:solidFill>
                  <a:srgbClr val="0A387A"/>
                </a:solidFill>
                <a:ea typeface="+mj-ea"/>
                <a:cs typeface="+mj-cs"/>
              </a:rPr>
              <a:t>47 Vital Buyer Activities</a:t>
            </a:r>
            <a:endParaRPr lang="en-US" sz="1600" dirty="0"/>
          </a:p>
        </p:txBody>
      </p:sp>
    </p:spTree>
    <p:extLst>
      <p:ext uri="{BB962C8B-B14F-4D97-AF65-F5344CB8AC3E}">
        <p14:creationId xmlns:p14="http://schemas.microsoft.com/office/powerpoint/2010/main" val="1610850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78C80-7AF9-6D43-98ED-780A2DFDB824}"/>
              </a:ext>
            </a:extLst>
          </p:cNvPr>
          <p:cNvPicPr>
            <a:picLocks noChangeAspect="1"/>
          </p:cNvPicPr>
          <p:nvPr/>
        </p:nvPicPr>
        <p:blipFill rotWithShape="1">
          <a:blip r:embed="rId2">
            <a:clrChange>
              <a:clrFrom>
                <a:srgbClr val="FFFFFF"/>
              </a:clrFrom>
              <a:clrTo>
                <a:srgbClr val="FFFFFF">
                  <a:alpha val="0"/>
                </a:srgbClr>
              </a:clrTo>
            </a:clrChange>
          </a:blip>
          <a:srcRect b="52630"/>
          <a:stretch/>
        </p:blipFill>
        <p:spPr>
          <a:xfrm>
            <a:off x="2952573" y="1381829"/>
            <a:ext cx="6142603" cy="2047171"/>
          </a:xfrm>
          <a:prstGeom prst="rect">
            <a:avLst/>
          </a:prstGeom>
        </p:spPr>
      </p:pic>
      <p:sp>
        <p:nvSpPr>
          <p:cNvPr id="4" name="Rectangle 3">
            <a:extLst>
              <a:ext uri="{FF2B5EF4-FFF2-40B4-BE49-F238E27FC236}">
                <a16:creationId xmlns:a16="http://schemas.microsoft.com/office/drawing/2014/main" id="{1F95794A-3EAD-A644-A750-BACB4EDC9C67}"/>
              </a:ext>
            </a:extLst>
          </p:cNvPr>
          <p:cNvSpPr/>
          <p:nvPr/>
        </p:nvSpPr>
        <p:spPr>
          <a:xfrm>
            <a:off x="3251770" y="542620"/>
            <a:ext cx="5544210" cy="707886"/>
          </a:xfrm>
          <a:prstGeom prst="rect">
            <a:avLst/>
          </a:prstGeom>
        </p:spPr>
        <p:txBody>
          <a:bodyPr wrap="none">
            <a:spAutoFit/>
          </a:bodyPr>
          <a:lstStyle/>
          <a:p>
            <a:r>
              <a:rPr lang="en-US" sz="4000" b="1" dirty="0">
                <a:solidFill>
                  <a:srgbClr val="0A387A"/>
                </a:solidFill>
                <a:ea typeface="+mj-ea"/>
                <a:cs typeface="+mj-cs"/>
              </a:rPr>
              <a:t>Buyer Department Basics</a:t>
            </a:r>
            <a:endParaRPr lang="en-US" sz="1600" dirty="0"/>
          </a:p>
        </p:txBody>
      </p:sp>
      <p:pic>
        <p:nvPicPr>
          <p:cNvPr id="6" name="Picture 5">
            <a:extLst>
              <a:ext uri="{FF2B5EF4-FFF2-40B4-BE49-F238E27FC236}">
                <a16:creationId xmlns:a16="http://schemas.microsoft.com/office/drawing/2014/main" id="{D7CC661C-0725-CA43-B5BB-2621F872D4E0}"/>
              </a:ext>
            </a:extLst>
          </p:cNvPr>
          <p:cNvPicPr>
            <a:picLocks noChangeAspect="1"/>
          </p:cNvPicPr>
          <p:nvPr/>
        </p:nvPicPr>
        <p:blipFill rotWithShape="1">
          <a:blip r:embed="rId3">
            <a:clrChange>
              <a:clrFrom>
                <a:srgbClr val="FFFFFF"/>
              </a:clrFrom>
              <a:clrTo>
                <a:srgbClr val="FFFFFF">
                  <a:alpha val="0"/>
                </a:srgbClr>
              </a:clrTo>
            </a:clrChange>
          </a:blip>
          <a:srcRect t="46057"/>
          <a:stretch/>
        </p:blipFill>
        <p:spPr>
          <a:xfrm>
            <a:off x="2952573" y="3429000"/>
            <a:ext cx="6580425" cy="2497390"/>
          </a:xfrm>
          <a:prstGeom prst="rect">
            <a:avLst/>
          </a:prstGeom>
        </p:spPr>
      </p:pic>
    </p:spTree>
    <p:extLst>
      <p:ext uri="{BB962C8B-B14F-4D97-AF65-F5344CB8AC3E}">
        <p14:creationId xmlns:p14="http://schemas.microsoft.com/office/powerpoint/2010/main" val="3989479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C1A6-C8F7-A24F-A58E-7619944F5E55}"/>
              </a:ext>
            </a:extLst>
          </p:cNvPr>
          <p:cNvPicPr>
            <a:picLocks noChangeAspect="1"/>
          </p:cNvPicPr>
          <p:nvPr/>
        </p:nvPicPr>
        <p:blipFill>
          <a:blip r:embed="rId2"/>
          <a:stretch>
            <a:fillRect/>
          </a:stretch>
        </p:blipFill>
        <p:spPr>
          <a:xfrm>
            <a:off x="2079149" y="1858650"/>
            <a:ext cx="8033701" cy="3715587"/>
          </a:xfrm>
          <a:prstGeom prst="rect">
            <a:avLst/>
          </a:prstGeom>
        </p:spPr>
      </p:pic>
      <p:sp>
        <p:nvSpPr>
          <p:cNvPr id="4" name="Rectangle 3">
            <a:extLst>
              <a:ext uri="{FF2B5EF4-FFF2-40B4-BE49-F238E27FC236}">
                <a16:creationId xmlns:a16="http://schemas.microsoft.com/office/drawing/2014/main" id="{6147FBEE-A908-904A-BC1B-0A26E2F8CCF4}"/>
              </a:ext>
            </a:extLst>
          </p:cNvPr>
          <p:cNvSpPr/>
          <p:nvPr/>
        </p:nvSpPr>
        <p:spPr>
          <a:xfrm>
            <a:off x="3251770" y="542620"/>
            <a:ext cx="5544210" cy="707886"/>
          </a:xfrm>
          <a:prstGeom prst="rect">
            <a:avLst/>
          </a:prstGeom>
        </p:spPr>
        <p:txBody>
          <a:bodyPr wrap="none">
            <a:spAutoFit/>
          </a:bodyPr>
          <a:lstStyle/>
          <a:p>
            <a:r>
              <a:rPr lang="en-US" sz="4000" b="1" dirty="0">
                <a:solidFill>
                  <a:srgbClr val="0A387A"/>
                </a:solidFill>
                <a:ea typeface="+mj-ea"/>
                <a:cs typeface="+mj-cs"/>
              </a:rPr>
              <a:t>Buyer Department Basics</a:t>
            </a:r>
            <a:endParaRPr lang="en-US" sz="1600" dirty="0"/>
          </a:p>
        </p:txBody>
      </p:sp>
    </p:spTree>
    <p:extLst>
      <p:ext uri="{BB962C8B-B14F-4D97-AF65-F5344CB8AC3E}">
        <p14:creationId xmlns:p14="http://schemas.microsoft.com/office/powerpoint/2010/main" val="4188777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8DA369-5E7C-5947-A546-6ED1FD46CA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88433" y="1283103"/>
            <a:ext cx="6489032" cy="5490039"/>
          </a:xfrm>
          <a:prstGeom prst="rect">
            <a:avLst/>
          </a:prstGeom>
        </p:spPr>
      </p:pic>
      <p:sp>
        <p:nvSpPr>
          <p:cNvPr id="4" name="Rectangle 3">
            <a:extLst>
              <a:ext uri="{FF2B5EF4-FFF2-40B4-BE49-F238E27FC236}">
                <a16:creationId xmlns:a16="http://schemas.microsoft.com/office/drawing/2014/main" id="{C2D3058E-59FF-2448-A7FE-449B563A05CB}"/>
              </a:ext>
            </a:extLst>
          </p:cNvPr>
          <p:cNvSpPr/>
          <p:nvPr/>
        </p:nvSpPr>
        <p:spPr>
          <a:xfrm>
            <a:off x="2428794" y="474527"/>
            <a:ext cx="7408310" cy="707886"/>
          </a:xfrm>
          <a:prstGeom prst="rect">
            <a:avLst/>
          </a:prstGeom>
        </p:spPr>
        <p:txBody>
          <a:bodyPr wrap="none">
            <a:spAutoFit/>
          </a:bodyPr>
          <a:lstStyle/>
          <a:p>
            <a:r>
              <a:rPr lang="en-US" sz="4000" b="1" dirty="0">
                <a:solidFill>
                  <a:srgbClr val="0A387A"/>
                </a:solidFill>
                <a:ea typeface="+mj-ea"/>
                <a:cs typeface="+mj-cs"/>
              </a:rPr>
              <a:t>5 Stages Of Working With A Buyer</a:t>
            </a:r>
            <a:endParaRPr lang="en-US" sz="1600" dirty="0"/>
          </a:p>
        </p:txBody>
      </p:sp>
    </p:spTree>
    <p:extLst>
      <p:ext uri="{BB962C8B-B14F-4D97-AF65-F5344CB8AC3E}">
        <p14:creationId xmlns:p14="http://schemas.microsoft.com/office/powerpoint/2010/main" val="4108984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1973702"/>
            <a:ext cx="9144000" cy="4525963"/>
          </a:xfrm>
          <a:prstGeom prst="rect">
            <a:avLst/>
          </a:prstGeom>
        </p:spPr>
        <p:txBody>
          <a:bodyPr>
            <a:normAutofit/>
          </a:bodyPr>
          <a:lstStyle/>
          <a:p>
            <a:pPr marL="0" indent="0" algn="ctr">
              <a:buNone/>
            </a:pPr>
            <a:r>
              <a:rPr lang="en-US" sz="6000" b="1" dirty="0">
                <a:solidFill>
                  <a:srgbClr val="0A387A"/>
                </a:solidFill>
              </a:rPr>
              <a:t>Meet in the Office!</a:t>
            </a:r>
          </a:p>
        </p:txBody>
      </p:sp>
    </p:spTree>
    <p:extLst>
      <p:ext uri="{BB962C8B-B14F-4D97-AF65-F5344CB8AC3E}">
        <p14:creationId xmlns:p14="http://schemas.microsoft.com/office/powerpoint/2010/main" val="8941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809362" y="2787481"/>
            <a:ext cx="6400800" cy="796925"/>
          </a:xfrm>
          <a:prstGeom prst="rect">
            <a:avLst/>
          </a:prstGeom>
        </p:spPr>
        <p:txBody>
          <a:bodyPr>
            <a:noAutofit/>
          </a:bodyPr>
          <a:lstStyle/>
          <a:p>
            <a:pPr marL="0" indent="0">
              <a:buNone/>
            </a:pPr>
            <a:r>
              <a:rPr lang="en-US" sz="5500" b="1" dirty="0">
                <a:solidFill>
                  <a:srgbClr val="0A387A"/>
                </a:solidFill>
                <a:cs typeface="Arial"/>
              </a:rPr>
              <a:t>Buyer Conversion</a:t>
            </a:r>
          </a:p>
        </p:txBody>
      </p:sp>
    </p:spTree>
    <p:extLst>
      <p:ext uri="{BB962C8B-B14F-4D97-AF65-F5344CB8AC3E}">
        <p14:creationId xmlns:p14="http://schemas.microsoft.com/office/powerpoint/2010/main" val="276892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A43D4-4854-4749-9F53-8464AE4EE11C}"/>
              </a:ext>
            </a:extLst>
          </p:cNvPr>
          <p:cNvPicPr>
            <a:picLocks noChangeAspect="1"/>
          </p:cNvPicPr>
          <p:nvPr/>
        </p:nvPicPr>
        <p:blipFill>
          <a:blip r:embed="rId2"/>
          <a:stretch>
            <a:fillRect/>
          </a:stretch>
        </p:blipFill>
        <p:spPr>
          <a:xfrm>
            <a:off x="2404972" y="817124"/>
            <a:ext cx="7382056" cy="5418306"/>
          </a:xfrm>
          <a:prstGeom prst="rect">
            <a:avLst/>
          </a:prstGeom>
        </p:spPr>
      </p:pic>
    </p:spTree>
    <p:extLst>
      <p:ext uri="{BB962C8B-B14F-4D97-AF65-F5344CB8AC3E}">
        <p14:creationId xmlns:p14="http://schemas.microsoft.com/office/powerpoint/2010/main" val="2872123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D5DC3-4767-2743-923E-1188D577E2A7}"/>
              </a:ext>
            </a:extLst>
          </p:cNvPr>
          <p:cNvPicPr>
            <a:picLocks noChangeAspect="1"/>
          </p:cNvPicPr>
          <p:nvPr/>
        </p:nvPicPr>
        <p:blipFill>
          <a:blip r:embed="rId2"/>
          <a:stretch>
            <a:fillRect/>
          </a:stretch>
        </p:blipFill>
        <p:spPr>
          <a:xfrm>
            <a:off x="1784350" y="2189631"/>
            <a:ext cx="8623300" cy="2032000"/>
          </a:xfrm>
          <a:prstGeom prst="rect">
            <a:avLst/>
          </a:prstGeom>
        </p:spPr>
      </p:pic>
      <p:sp>
        <p:nvSpPr>
          <p:cNvPr id="4" name="Rectangle 3">
            <a:extLst>
              <a:ext uri="{FF2B5EF4-FFF2-40B4-BE49-F238E27FC236}">
                <a16:creationId xmlns:a16="http://schemas.microsoft.com/office/drawing/2014/main" id="{EE1C19DE-80D8-7343-8FF1-22A8C1D20E54}"/>
              </a:ext>
            </a:extLst>
          </p:cNvPr>
          <p:cNvSpPr/>
          <p:nvPr/>
        </p:nvSpPr>
        <p:spPr>
          <a:xfrm>
            <a:off x="3675129" y="488790"/>
            <a:ext cx="4720972" cy="707886"/>
          </a:xfrm>
          <a:prstGeom prst="rect">
            <a:avLst/>
          </a:prstGeom>
        </p:spPr>
        <p:txBody>
          <a:bodyPr wrap="none">
            <a:spAutoFit/>
          </a:bodyPr>
          <a:lstStyle/>
          <a:p>
            <a:r>
              <a:rPr lang="en-US" sz="4000" b="1" dirty="0">
                <a:solidFill>
                  <a:srgbClr val="0A387A"/>
                </a:solidFill>
                <a:ea typeface="+mj-ea"/>
                <a:cs typeface="+mj-cs"/>
              </a:rPr>
              <a:t>Ask For The Meeting!</a:t>
            </a:r>
            <a:endParaRPr lang="en-US" sz="1600" dirty="0"/>
          </a:p>
        </p:txBody>
      </p:sp>
    </p:spTree>
    <p:extLst>
      <p:ext uri="{BB962C8B-B14F-4D97-AF65-F5344CB8AC3E}">
        <p14:creationId xmlns:p14="http://schemas.microsoft.com/office/powerpoint/2010/main" val="1108733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927FDE-F150-4C4D-85ED-82397E717201}"/>
              </a:ext>
            </a:extLst>
          </p:cNvPr>
          <p:cNvPicPr>
            <a:picLocks noChangeAspect="1"/>
          </p:cNvPicPr>
          <p:nvPr/>
        </p:nvPicPr>
        <p:blipFill rotWithShape="1">
          <a:blip r:embed="rId2"/>
          <a:srcRect b="29415"/>
          <a:stretch/>
        </p:blipFill>
        <p:spPr>
          <a:xfrm>
            <a:off x="1821486" y="1510699"/>
            <a:ext cx="9232900" cy="4392523"/>
          </a:xfrm>
          <a:prstGeom prst="rect">
            <a:avLst/>
          </a:prstGeom>
        </p:spPr>
      </p:pic>
      <p:sp>
        <p:nvSpPr>
          <p:cNvPr id="4" name="Rectangle 3">
            <a:extLst>
              <a:ext uri="{FF2B5EF4-FFF2-40B4-BE49-F238E27FC236}">
                <a16:creationId xmlns:a16="http://schemas.microsoft.com/office/drawing/2014/main" id="{778441F8-85BB-0D4C-83E9-CB760E5C7C1E}"/>
              </a:ext>
            </a:extLst>
          </p:cNvPr>
          <p:cNvSpPr/>
          <p:nvPr/>
        </p:nvSpPr>
        <p:spPr>
          <a:xfrm>
            <a:off x="3675129" y="488790"/>
            <a:ext cx="4720972" cy="707886"/>
          </a:xfrm>
          <a:prstGeom prst="rect">
            <a:avLst/>
          </a:prstGeom>
        </p:spPr>
        <p:txBody>
          <a:bodyPr wrap="none">
            <a:spAutoFit/>
          </a:bodyPr>
          <a:lstStyle/>
          <a:p>
            <a:r>
              <a:rPr lang="en-US" sz="4000" b="1" dirty="0">
                <a:solidFill>
                  <a:srgbClr val="0A387A"/>
                </a:solidFill>
                <a:ea typeface="+mj-ea"/>
                <a:cs typeface="+mj-cs"/>
              </a:rPr>
              <a:t>Ask For The Meeting!</a:t>
            </a:r>
            <a:endParaRPr lang="en-US" sz="1600" dirty="0"/>
          </a:p>
        </p:txBody>
      </p:sp>
    </p:spTree>
    <p:extLst>
      <p:ext uri="{BB962C8B-B14F-4D97-AF65-F5344CB8AC3E}">
        <p14:creationId xmlns:p14="http://schemas.microsoft.com/office/powerpoint/2010/main" val="3674325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7DD210-0751-0B42-B3C3-6C2608580969}"/>
              </a:ext>
            </a:extLst>
          </p:cNvPr>
          <p:cNvPicPr>
            <a:picLocks noChangeAspect="1"/>
          </p:cNvPicPr>
          <p:nvPr/>
        </p:nvPicPr>
        <p:blipFill>
          <a:blip r:embed="rId2"/>
          <a:stretch>
            <a:fillRect/>
          </a:stretch>
        </p:blipFill>
        <p:spPr>
          <a:xfrm>
            <a:off x="1523999" y="2484336"/>
            <a:ext cx="9144000" cy="1422400"/>
          </a:xfrm>
          <a:prstGeom prst="rect">
            <a:avLst/>
          </a:prstGeom>
        </p:spPr>
      </p:pic>
      <p:sp>
        <p:nvSpPr>
          <p:cNvPr id="4" name="Rectangle 3">
            <a:extLst>
              <a:ext uri="{FF2B5EF4-FFF2-40B4-BE49-F238E27FC236}">
                <a16:creationId xmlns:a16="http://schemas.microsoft.com/office/drawing/2014/main" id="{FE046FE2-F41D-584E-A8F6-07F32D70A5E4}"/>
              </a:ext>
            </a:extLst>
          </p:cNvPr>
          <p:cNvSpPr/>
          <p:nvPr/>
        </p:nvSpPr>
        <p:spPr>
          <a:xfrm>
            <a:off x="3839805" y="498517"/>
            <a:ext cx="4512389" cy="707886"/>
          </a:xfrm>
          <a:prstGeom prst="rect">
            <a:avLst/>
          </a:prstGeom>
        </p:spPr>
        <p:txBody>
          <a:bodyPr wrap="none">
            <a:spAutoFit/>
          </a:bodyPr>
          <a:lstStyle/>
          <a:p>
            <a:r>
              <a:rPr lang="en-US" sz="4000" b="1" dirty="0">
                <a:solidFill>
                  <a:srgbClr val="0A387A"/>
                </a:solidFill>
                <a:ea typeface="+mj-ea"/>
                <a:cs typeface="+mj-cs"/>
              </a:rPr>
              <a:t>Justify The Meeting!</a:t>
            </a:r>
            <a:endParaRPr lang="en-US" sz="1600" dirty="0"/>
          </a:p>
        </p:txBody>
      </p:sp>
    </p:spTree>
    <p:extLst>
      <p:ext uri="{BB962C8B-B14F-4D97-AF65-F5344CB8AC3E}">
        <p14:creationId xmlns:p14="http://schemas.microsoft.com/office/powerpoint/2010/main" val="2665343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C75A44-05C9-6E43-AE71-53E1DB30978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00923" y="1256301"/>
            <a:ext cx="8190152" cy="5103182"/>
          </a:xfrm>
          <a:prstGeom prst="rect">
            <a:avLst/>
          </a:prstGeom>
        </p:spPr>
      </p:pic>
      <p:sp>
        <p:nvSpPr>
          <p:cNvPr id="4" name="Rectangle 3">
            <a:extLst>
              <a:ext uri="{FF2B5EF4-FFF2-40B4-BE49-F238E27FC236}">
                <a16:creationId xmlns:a16="http://schemas.microsoft.com/office/drawing/2014/main" id="{37844B0A-C382-4642-8736-5DA280BF42DF}"/>
              </a:ext>
            </a:extLst>
          </p:cNvPr>
          <p:cNvSpPr/>
          <p:nvPr/>
        </p:nvSpPr>
        <p:spPr>
          <a:xfrm>
            <a:off x="3839805" y="498517"/>
            <a:ext cx="4512389" cy="707886"/>
          </a:xfrm>
          <a:prstGeom prst="rect">
            <a:avLst/>
          </a:prstGeom>
        </p:spPr>
        <p:txBody>
          <a:bodyPr wrap="none">
            <a:spAutoFit/>
          </a:bodyPr>
          <a:lstStyle/>
          <a:p>
            <a:r>
              <a:rPr lang="en-US" sz="4000" b="1" dirty="0">
                <a:solidFill>
                  <a:srgbClr val="0A387A"/>
                </a:solidFill>
                <a:ea typeface="+mj-ea"/>
                <a:cs typeface="+mj-cs"/>
              </a:rPr>
              <a:t>Justify The Meeting!</a:t>
            </a:r>
            <a:endParaRPr lang="en-US" sz="1600" dirty="0"/>
          </a:p>
        </p:txBody>
      </p:sp>
    </p:spTree>
    <p:extLst>
      <p:ext uri="{BB962C8B-B14F-4D97-AF65-F5344CB8AC3E}">
        <p14:creationId xmlns:p14="http://schemas.microsoft.com/office/powerpoint/2010/main" val="3279591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2CB8B8-D561-164D-BB07-96F289960238}"/>
              </a:ext>
            </a:extLst>
          </p:cNvPr>
          <p:cNvPicPr>
            <a:picLocks noChangeAspect="1"/>
          </p:cNvPicPr>
          <p:nvPr/>
        </p:nvPicPr>
        <p:blipFill>
          <a:blip r:embed="rId2"/>
          <a:stretch>
            <a:fillRect/>
          </a:stretch>
        </p:blipFill>
        <p:spPr>
          <a:xfrm>
            <a:off x="1583546" y="1911350"/>
            <a:ext cx="9283700" cy="3035300"/>
          </a:xfrm>
          <a:prstGeom prst="rect">
            <a:avLst/>
          </a:prstGeom>
        </p:spPr>
      </p:pic>
      <p:sp>
        <p:nvSpPr>
          <p:cNvPr id="4" name="Rectangle 3">
            <a:extLst>
              <a:ext uri="{FF2B5EF4-FFF2-40B4-BE49-F238E27FC236}">
                <a16:creationId xmlns:a16="http://schemas.microsoft.com/office/drawing/2014/main" id="{BF712C98-37EC-E245-BAF5-F6C43FFEA739}"/>
              </a:ext>
            </a:extLst>
          </p:cNvPr>
          <p:cNvSpPr/>
          <p:nvPr/>
        </p:nvSpPr>
        <p:spPr>
          <a:xfrm>
            <a:off x="2826164" y="508245"/>
            <a:ext cx="6798464" cy="707886"/>
          </a:xfrm>
          <a:prstGeom prst="rect">
            <a:avLst/>
          </a:prstGeom>
        </p:spPr>
        <p:txBody>
          <a:bodyPr wrap="none">
            <a:spAutoFit/>
          </a:bodyPr>
          <a:lstStyle/>
          <a:p>
            <a:r>
              <a:rPr lang="en-US" sz="4000" b="1" dirty="0">
                <a:solidFill>
                  <a:srgbClr val="0A387A"/>
                </a:solidFill>
                <a:ea typeface="+mj-ea"/>
                <a:cs typeface="+mj-cs"/>
              </a:rPr>
              <a:t>Move To The Conference Room</a:t>
            </a:r>
            <a:endParaRPr lang="en-US" sz="1600" dirty="0"/>
          </a:p>
        </p:txBody>
      </p:sp>
    </p:spTree>
    <p:extLst>
      <p:ext uri="{BB962C8B-B14F-4D97-AF65-F5344CB8AC3E}">
        <p14:creationId xmlns:p14="http://schemas.microsoft.com/office/powerpoint/2010/main" val="4160115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5EBBA-84F4-DA4B-A2B9-4ADEF931D61E}"/>
              </a:ext>
            </a:extLst>
          </p:cNvPr>
          <p:cNvPicPr>
            <a:picLocks noChangeAspect="1"/>
          </p:cNvPicPr>
          <p:nvPr/>
        </p:nvPicPr>
        <p:blipFill>
          <a:blip r:embed="rId2"/>
          <a:stretch>
            <a:fillRect/>
          </a:stretch>
        </p:blipFill>
        <p:spPr>
          <a:xfrm>
            <a:off x="1962625" y="1831823"/>
            <a:ext cx="9105900" cy="3530600"/>
          </a:xfrm>
          <a:prstGeom prst="rect">
            <a:avLst/>
          </a:prstGeom>
        </p:spPr>
      </p:pic>
      <p:sp>
        <p:nvSpPr>
          <p:cNvPr id="5" name="Rectangle 4">
            <a:extLst>
              <a:ext uri="{FF2B5EF4-FFF2-40B4-BE49-F238E27FC236}">
                <a16:creationId xmlns:a16="http://schemas.microsoft.com/office/drawing/2014/main" id="{C26B49BE-0948-5349-8FF9-596E19BC69EA}"/>
              </a:ext>
            </a:extLst>
          </p:cNvPr>
          <p:cNvSpPr/>
          <p:nvPr/>
        </p:nvSpPr>
        <p:spPr>
          <a:xfrm>
            <a:off x="2341382" y="498517"/>
            <a:ext cx="7509235" cy="707886"/>
          </a:xfrm>
          <a:prstGeom prst="rect">
            <a:avLst/>
          </a:prstGeom>
        </p:spPr>
        <p:txBody>
          <a:bodyPr wrap="none">
            <a:spAutoFit/>
          </a:bodyPr>
          <a:lstStyle/>
          <a:p>
            <a:r>
              <a:rPr lang="en-US" sz="4000" b="1" dirty="0">
                <a:solidFill>
                  <a:srgbClr val="0A387A"/>
                </a:solidFill>
                <a:ea typeface="+mj-ea"/>
                <a:cs typeface="+mj-cs"/>
              </a:rPr>
              <a:t>Involve The Receptionist/Assistant</a:t>
            </a:r>
            <a:endParaRPr lang="en-US" sz="1600" dirty="0"/>
          </a:p>
        </p:txBody>
      </p:sp>
    </p:spTree>
    <p:extLst>
      <p:ext uri="{BB962C8B-B14F-4D97-AF65-F5344CB8AC3E}">
        <p14:creationId xmlns:p14="http://schemas.microsoft.com/office/powerpoint/2010/main" val="4087096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514B6-436A-9A46-8359-D7916327755E}"/>
              </a:ext>
            </a:extLst>
          </p:cNvPr>
          <p:cNvPicPr>
            <a:picLocks noChangeAspect="1"/>
          </p:cNvPicPr>
          <p:nvPr/>
        </p:nvPicPr>
        <p:blipFill>
          <a:blip r:embed="rId2"/>
          <a:stretch>
            <a:fillRect/>
          </a:stretch>
        </p:blipFill>
        <p:spPr>
          <a:xfrm>
            <a:off x="2059021" y="2654300"/>
            <a:ext cx="9118600" cy="1549400"/>
          </a:xfrm>
          <a:prstGeom prst="rect">
            <a:avLst/>
          </a:prstGeom>
        </p:spPr>
      </p:pic>
      <p:sp>
        <p:nvSpPr>
          <p:cNvPr id="5" name="Rectangle 4">
            <a:extLst>
              <a:ext uri="{FF2B5EF4-FFF2-40B4-BE49-F238E27FC236}">
                <a16:creationId xmlns:a16="http://schemas.microsoft.com/office/drawing/2014/main" id="{63D1F748-1262-8A48-9982-569565FA84E1}"/>
              </a:ext>
            </a:extLst>
          </p:cNvPr>
          <p:cNvSpPr/>
          <p:nvPr/>
        </p:nvSpPr>
        <p:spPr>
          <a:xfrm>
            <a:off x="2892266" y="556883"/>
            <a:ext cx="6382068" cy="707886"/>
          </a:xfrm>
          <a:prstGeom prst="rect">
            <a:avLst/>
          </a:prstGeom>
        </p:spPr>
        <p:txBody>
          <a:bodyPr wrap="none">
            <a:spAutoFit/>
          </a:bodyPr>
          <a:lstStyle/>
          <a:p>
            <a:r>
              <a:rPr lang="en-US" sz="4000" b="1" dirty="0">
                <a:solidFill>
                  <a:srgbClr val="0A387A"/>
                </a:solidFill>
                <a:ea typeface="+mj-ea"/>
                <a:cs typeface="+mj-cs"/>
              </a:rPr>
              <a:t>Take Time To Get In The Zone</a:t>
            </a:r>
            <a:endParaRPr lang="en-US" sz="1600" dirty="0"/>
          </a:p>
        </p:txBody>
      </p:sp>
    </p:spTree>
    <p:extLst>
      <p:ext uri="{BB962C8B-B14F-4D97-AF65-F5344CB8AC3E}">
        <p14:creationId xmlns:p14="http://schemas.microsoft.com/office/powerpoint/2010/main" val="12675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3B6F03-1064-7E4F-AF74-9F35D865CF8F}"/>
              </a:ext>
            </a:extLst>
          </p:cNvPr>
          <p:cNvPicPr>
            <a:picLocks noChangeAspect="1"/>
          </p:cNvPicPr>
          <p:nvPr/>
        </p:nvPicPr>
        <p:blipFill>
          <a:blip r:embed="rId2"/>
          <a:stretch>
            <a:fillRect/>
          </a:stretch>
        </p:blipFill>
        <p:spPr>
          <a:xfrm>
            <a:off x="2279380" y="1509337"/>
            <a:ext cx="8275131" cy="4108792"/>
          </a:xfrm>
          <a:prstGeom prst="rect">
            <a:avLst/>
          </a:prstGeom>
        </p:spPr>
      </p:pic>
      <p:sp>
        <p:nvSpPr>
          <p:cNvPr id="4" name="Rectangle 3">
            <a:extLst>
              <a:ext uri="{FF2B5EF4-FFF2-40B4-BE49-F238E27FC236}">
                <a16:creationId xmlns:a16="http://schemas.microsoft.com/office/drawing/2014/main" id="{87B4F100-FCF5-B04C-8807-ED59A7E61D2C}"/>
              </a:ext>
            </a:extLst>
          </p:cNvPr>
          <p:cNvSpPr/>
          <p:nvPr/>
        </p:nvSpPr>
        <p:spPr>
          <a:xfrm>
            <a:off x="4579078" y="531985"/>
            <a:ext cx="3033844" cy="707886"/>
          </a:xfrm>
          <a:prstGeom prst="rect">
            <a:avLst/>
          </a:prstGeom>
        </p:spPr>
        <p:txBody>
          <a:bodyPr wrap="none">
            <a:spAutoFit/>
          </a:bodyPr>
          <a:lstStyle/>
          <a:p>
            <a:r>
              <a:rPr lang="en-US" sz="4000" b="1" dirty="0">
                <a:solidFill>
                  <a:srgbClr val="0A387A"/>
                </a:solidFill>
                <a:ea typeface="+mj-ea"/>
                <a:cs typeface="+mj-cs"/>
              </a:rPr>
              <a:t>Break The Ice</a:t>
            </a:r>
            <a:endParaRPr lang="en-US" sz="1600" dirty="0"/>
          </a:p>
        </p:txBody>
      </p:sp>
    </p:spTree>
    <p:extLst>
      <p:ext uri="{BB962C8B-B14F-4D97-AF65-F5344CB8AC3E}">
        <p14:creationId xmlns:p14="http://schemas.microsoft.com/office/powerpoint/2010/main" val="4243026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35906" y="1048307"/>
            <a:ext cx="1336894" cy="461665"/>
          </a:xfrm>
          <a:prstGeom prst="rect">
            <a:avLst/>
          </a:prstGeom>
          <a:noFill/>
        </p:spPr>
        <p:txBody>
          <a:bodyPr wrap="square" rtlCol="0">
            <a:spAutoFit/>
          </a:bodyPr>
          <a:lstStyle/>
          <a:p>
            <a:r>
              <a:rPr lang="en-US" sz="2400" b="1" dirty="0">
                <a:solidFill>
                  <a:srgbClr val="0A387A"/>
                </a:solidFill>
                <a:ea typeface="+mj-ea"/>
                <a:cs typeface="+mj-cs"/>
              </a:rPr>
              <a:t>Stage 2</a:t>
            </a:r>
          </a:p>
        </p:txBody>
      </p:sp>
      <p:pic>
        <p:nvPicPr>
          <p:cNvPr id="6" name="Picture 5">
            <a:extLst>
              <a:ext uri="{FF2B5EF4-FFF2-40B4-BE49-F238E27FC236}">
                <a16:creationId xmlns:a16="http://schemas.microsoft.com/office/drawing/2014/main" id="{9B2A211A-BAE7-E54F-BA4B-F27A40D1F4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844829" y="1048307"/>
            <a:ext cx="7704671" cy="5681657"/>
          </a:xfrm>
          <a:prstGeom prst="rect">
            <a:avLst/>
          </a:prstGeom>
        </p:spPr>
      </p:pic>
      <p:sp>
        <p:nvSpPr>
          <p:cNvPr id="5" name="Rectangle 4">
            <a:extLst>
              <a:ext uri="{FF2B5EF4-FFF2-40B4-BE49-F238E27FC236}">
                <a16:creationId xmlns:a16="http://schemas.microsoft.com/office/drawing/2014/main" id="{73174A61-BDB0-4A4D-8D93-8BA63A409F05}"/>
              </a:ext>
            </a:extLst>
          </p:cNvPr>
          <p:cNvSpPr/>
          <p:nvPr/>
        </p:nvSpPr>
        <p:spPr>
          <a:xfrm>
            <a:off x="4648199" y="340421"/>
            <a:ext cx="2895601" cy="707886"/>
          </a:xfrm>
          <a:prstGeom prst="rect">
            <a:avLst/>
          </a:prstGeom>
        </p:spPr>
        <p:txBody>
          <a:bodyPr wrap="none">
            <a:spAutoFit/>
          </a:bodyPr>
          <a:lstStyle/>
          <a:p>
            <a:r>
              <a:rPr lang="en-US" sz="4000" b="1" dirty="0">
                <a:solidFill>
                  <a:srgbClr val="0A387A"/>
                </a:solidFill>
                <a:ea typeface="+mj-ea"/>
                <a:cs typeface="+mj-cs"/>
              </a:rPr>
              <a:t>Set The Tone</a:t>
            </a:r>
            <a:endParaRPr lang="en-US" sz="1600" dirty="0"/>
          </a:p>
        </p:txBody>
      </p:sp>
    </p:spTree>
    <p:extLst>
      <p:ext uri="{BB962C8B-B14F-4D97-AF65-F5344CB8AC3E}">
        <p14:creationId xmlns:p14="http://schemas.microsoft.com/office/powerpoint/2010/main" val="900648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219200" y="1678021"/>
            <a:ext cx="10972800" cy="4749800"/>
          </a:xfrm>
        </p:spPr>
        <p:txBody>
          <a:bodyPr>
            <a:normAutofit/>
          </a:bodyPr>
          <a:lstStyle/>
          <a:p>
            <a:pPr marL="0" indent="0">
              <a:buNone/>
            </a:pPr>
            <a:r>
              <a:rPr lang="en-US" sz="2400" b="1" dirty="0">
                <a:solidFill>
                  <a:srgbClr val="0A387A"/>
                </a:solidFill>
                <a:ea typeface="+mj-ea"/>
                <a:cs typeface="+mj-cs"/>
              </a:rPr>
              <a:t>PURPOSE</a:t>
            </a:r>
            <a:r>
              <a:rPr lang="en-US" sz="2400" dirty="0">
                <a:solidFill>
                  <a:srgbClr val="0A387A"/>
                </a:solidFill>
                <a:ea typeface="+mj-ea"/>
                <a:cs typeface="+mj-cs"/>
              </a:rPr>
              <a:t>:</a:t>
            </a:r>
          </a:p>
          <a:p>
            <a:pPr marL="0" indent="0">
              <a:buNone/>
            </a:pPr>
            <a:r>
              <a:rPr lang="en-US" sz="2400" dirty="0">
                <a:solidFill>
                  <a:srgbClr val="0A387A"/>
                </a:solidFill>
                <a:ea typeface="+mj-ea"/>
                <a:cs typeface="+mj-cs"/>
              </a:rPr>
              <a:t>To teach an intentional, proactive and focused approach for helping buyers find and purchase their perfect home.</a:t>
            </a:r>
          </a:p>
          <a:p>
            <a:pPr marL="0" indent="0">
              <a:buNone/>
            </a:pPr>
            <a:endParaRPr lang="en-US" sz="2400" dirty="0">
              <a:solidFill>
                <a:srgbClr val="0A387A"/>
              </a:solidFill>
              <a:ea typeface="+mj-ea"/>
              <a:cs typeface="+mj-cs"/>
            </a:endParaRPr>
          </a:p>
          <a:p>
            <a:pPr marL="0" indent="0">
              <a:buNone/>
            </a:pPr>
            <a:r>
              <a:rPr lang="en-US" sz="2400" b="1" dirty="0">
                <a:solidFill>
                  <a:srgbClr val="0A387A"/>
                </a:solidFill>
                <a:ea typeface="+mj-ea"/>
                <a:cs typeface="+mj-cs"/>
              </a:rPr>
              <a:t>EXPECTATION</a:t>
            </a:r>
            <a:r>
              <a:rPr lang="en-US" sz="2400" dirty="0">
                <a:solidFill>
                  <a:srgbClr val="0A387A"/>
                </a:solidFill>
                <a:ea typeface="+mj-ea"/>
                <a:cs typeface="+mj-cs"/>
              </a:rPr>
              <a:t>:</a:t>
            </a:r>
          </a:p>
          <a:p>
            <a:pPr marL="0" indent="0">
              <a:buNone/>
            </a:pPr>
            <a:r>
              <a:rPr lang="en-US" sz="2400" dirty="0">
                <a:solidFill>
                  <a:srgbClr val="0A387A"/>
                </a:solidFill>
                <a:ea typeface="+mj-ea"/>
                <a:cs typeface="+mj-cs"/>
              </a:rPr>
              <a:t>Upon completing this class you should feel confident enough to enter into working relationships with serious buyers.</a:t>
            </a:r>
          </a:p>
          <a:p>
            <a:pPr marL="0" indent="0">
              <a:buNone/>
            </a:pPr>
            <a:endParaRPr lang="en-US" sz="2400" dirty="0">
              <a:solidFill>
                <a:srgbClr val="0A387A"/>
              </a:solidFill>
              <a:ea typeface="+mj-ea"/>
              <a:cs typeface="+mj-cs"/>
            </a:endParaRPr>
          </a:p>
          <a:p>
            <a:pPr marL="0" indent="0">
              <a:buNone/>
            </a:pPr>
            <a:r>
              <a:rPr lang="en-US" sz="2400" b="1" dirty="0">
                <a:solidFill>
                  <a:srgbClr val="0A387A"/>
                </a:solidFill>
                <a:ea typeface="+mj-ea"/>
                <a:cs typeface="+mj-cs"/>
              </a:rPr>
              <a:t>RESULT</a:t>
            </a:r>
            <a:r>
              <a:rPr lang="en-US" sz="2400" dirty="0">
                <a:solidFill>
                  <a:srgbClr val="0A387A"/>
                </a:solidFill>
                <a:ea typeface="+mj-ea"/>
                <a:cs typeface="+mj-cs"/>
              </a:rPr>
              <a:t>: </a:t>
            </a:r>
          </a:p>
          <a:p>
            <a:pPr marL="0" indent="0">
              <a:buNone/>
            </a:pPr>
            <a:r>
              <a:rPr lang="en-US" sz="2400" dirty="0">
                <a:solidFill>
                  <a:srgbClr val="0A387A"/>
                </a:solidFill>
                <a:ea typeface="+mj-ea"/>
                <a:cs typeface="+mj-cs"/>
              </a:rPr>
              <a:t>9-64 Closing</a:t>
            </a:r>
          </a:p>
        </p:txBody>
      </p:sp>
      <p:sp>
        <p:nvSpPr>
          <p:cNvPr id="2" name="Rectangle 1">
            <a:extLst>
              <a:ext uri="{FF2B5EF4-FFF2-40B4-BE49-F238E27FC236}">
                <a16:creationId xmlns:a16="http://schemas.microsoft.com/office/drawing/2014/main" id="{3C141721-4BDA-E64A-BF17-268AFBEFA13A}"/>
              </a:ext>
            </a:extLst>
          </p:cNvPr>
          <p:cNvSpPr/>
          <p:nvPr/>
        </p:nvSpPr>
        <p:spPr>
          <a:xfrm>
            <a:off x="4162634" y="508000"/>
            <a:ext cx="3796809" cy="707886"/>
          </a:xfrm>
          <a:prstGeom prst="rect">
            <a:avLst/>
          </a:prstGeom>
        </p:spPr>
        <p:txBody>
          <a:bodyPr wrap="none">
            <a:spAutoFit/>
          </a:bodyPr>
          <a:lstStyle/>
          <a:p>
            <a:r>
              <a:rPr lang="en-US" sz="4000" b="1" dirty="0">
                <a:solidFill>
                  <a:srgbClr val="0A387A"/>
                </a:solidFill>
                <a:ea typeface="+mj-ea"/>
                <a:cs typeface="+mj-cs"/>
              </a:rPr>
              <a:t>Course Overview</a:t>
            </a:r>
            <a:endParaRPr lang="en-US" sz="1600" dirty="0"/>
          </a:p>
        </p:txBody>
      </p:sp>
    </p:spTree>
    <p:extLst>
      <p:ext uri="{BB962C8B-B14F-4D97-AF65-F5344CB8AC3E}">
        <p14:creationId xmlns:p14="http://schemas.microsoft.com/office/powerpoint/2010/main" val="2813939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F0E012-2544-C949-92B1-92AA0EA048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74233" y="1279139"/>
            <a:ext cx="8070234" cy="5031234"/>
          </a:xfrm>
          <a:prstGeom prst="rect">
            <a:avLst/>
          </a:prstGeom>
        </p:spPr>
      </p:pic>
      <p:sp>
        <p:nvSpPr>
          <p:cNvPr id="7" name="Rectangle 6">
            <a:extLst>
              <a:ext uri="{FF2B5EF4-FFF2-40B4-BE49-F238E27FC236}">
                <a16:creationId xmlns:a16="http://schemas.microsoft.com/office/drawing/2014/main" id="{12A26218-D4F2-BF4C-B259-618B11FBC600}"/>
              </a:ext>
            </a:extLst>
          </p:cNvPr>
          <p:cNvSpPr/>
          <p:nvPr/>
        </p:nvSpPr>
        <p:spPr>
          <a:xfrm>
            <a:off x="2739600" y="340421"/>
            <a:ext cx="6712800" cy="707886"/>
          </a:xfrm>
          <a:prstGeom prst="rect">
            <a:avLst/>
          </a:prstGeom>
        </p:spPr>
        <p:txBody>
          <a:bodyPr wrap="none">
            <a:spAutoFit/>
          </a:bodyPr>
          <a:lstStyle/>
          <a:p>
            <a:r>
              <a:rPr lang="en-US" sz="4000" b="1" dirty="0">
                <a:solidFill>
                  <a:srgbClr val="0A387A"/>
                </a:solidFill>
                <a:ea typeface="+mj-ea"/>
                <a:cs typeface="+mj-cs"/>
              </a:rPr>
              <a:t>Uncover Buyer Needs &amp; Wants</a:t>
            </a:r>
            <a:endParaRPr lang="en-US" sz="1600" dirty="0"/>
          </a:p>
        </p:txBody>
      </p:sp>
      <p:sp>
        <p:nvSpPr>
          <p:cNvPr id="9" name="TextBox 8">
            <a:extLst>
              <a:ext uri="{FF2B5EF4-FFF2-40B4-BE49-F238E27FC236}">
                <a16:creationId xmlns:a16="http://schemas.microsoft.com/office/drawing/2014/main" id="{7EA5C5BD-4480-6648-839E-63CF5519C098}"/>
              </a:ext>
            </a:extLst>
          </p:cNvPr>
          <p:cNvSpPr txBox="1"/>
          <p:nvPr/>
        </p:nvSpPr>
        <p:spPr>
          <a:xfrm>
            <a:off x="10044467" y="1048307"/>
            <a:ext cx="1336894" cy="461665"/>
          </a:xfrm>
          <a:prstGeom prst="rect">
            <a:avLst/>
          </a:prstGeom>
          <a:noFill/>
        </p:spPr>
        <p:txBody>
          <a:bodyPr wrap="square" rtlCol="0">
            <a:spAutoFit/>
          </a:bodyPr>
          <a:lstStyle/>
          <a:p>
            <a:r>
              <a:rPr lang="en-US" sz="2400" b="1" dirty="0">
                <a:solidFill>
                  <a:srgbClr val="0A387A"/>
                </a:solidFill>
                <a:ea typeface="+mj-ea"/>
                <a:cs typeface="+mj-cs"/>
              </a:rPr>
              <a:t>Stage 3</a:t>
            </a:r>
          </a:p>
        </p:txBody>
      </p:sp>
    </p:spTree>
    <p:extLst>
      <p:ext uri="{BB962C8B-B14F-4D97-AF65-F5344CB8AC3E}">
        <p14:creationId xmlns:p14="http://schemas.microsoft.com/office/powerpoint/2010/main" val="3950561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4714" y="1130956"/>
            <a:ext cx="2957286" cy="461665"/>
          </a:xfrm>
          <a:prstGeom prst="rect">
            <a:avLst/>
          </a:prstGeom>
          <a:noFill/>
        </p:spPr>
        <p:txBody>
          <a:bodyPr wrap="square" rtlCol="0">
            <a:spAutoFit/>
          </a:bodyPr>
          <a:lstStyle/>
          <a:p>
            <a:r>
              <a:rPr lang="en-US" sz="2400" b="1" dirty="0">
                <a:solidFill>
                  <a:srgbClr val="002060"/>
                </a:solidFill>
              </a:rPr>
              <a:t>Page 20</a:t>
            </a:r>
          </a:p>
        </p:txBody>
      </p:sp>
      <p:pic>
        <p:nvPicPr>
          <p:cNvPr id="6" name="Picture 5">
            <a:extLst>
              <a:ext uri="{FF2B5EF4-FFF2-40B4-BE49-F238E27FC236}">
                <a16:creationId xmlns:a16="http://schemas.microsoft.com/office/drawing/2014/main" id="{70C2BE8C-9B2D-7B46-A8A8-50D42C4F5E0C}"/>
              </a:ext>
            </a:extLst>
          </p:cNvPr>
          <p:cNvPicPr>
            <a:picLocks noChangeAspect="1"/>
          </p:cNvPicPr>
          <p:nvPr/>
        </p:nvPicPr>
        <p:blipFill>
          <a:blip r:embed="rId2"/>
          <a:stretch>
            <a:fillRect/>
          </a:stretch>
        </p:blipFill>
        <p:spPr>
          <a:xfrm>
            <a:off x="2827981" y="1024660"/>
            <a:ext cx="6166386" cy="5833340"/>
          </a:xfrm>
          <a:prstGeom prst="rect">
            <a:avLst/>
          </a:prstGeom>
        </p:spPr>
      </p:pic>
      <p:sp>
        <p:nvSpPr>
          <p:cNvPr id="7" name="Rectangle 6">
            <a:extLst>
              <a:ext uri="{FF2B5EF4-FFF2-40B4-BE49-F238E27FC236}">
                <a16:creationId xmlns:a16="http://schemas.microsoft.com/office/drawing/2014/main" id="{A8574AD0-C62B-AA49-918D-BBBFF7F076C3}"/>
              </a:ext>
            </a:extLst>
          </p:cNvPr>
          <p:cNvSpPr/>
          <p:nvPr/>
        </p:nvSpPr>
        <p:spPr>
          <a:xfrm>
            <a:off x="4555450" y="316774"/>
            <a:ext cx="3081100" cy="707886"/>
          </a:xfrm>
          <a:prstGeom prst="rect">
            <a:avLst/>
          </a:prstGeom>
        </p:spPr>
        <p:txBody>
          <a:bodyPr wrap="none">
            <a:spAutoFit/>
          </a:bodyPr>
          <a:lstStyle/>
          <a:p>
            <a:r>
              <a:rPr lang="en-US" sz="4000" b="1" dirty="0">
                <a:solidFill>
                  <a:srgbClr val="0A387A"/>
                </a:solidFill>
                <a:ea typeface="+mj-ea"/>
                <a:cs typeface="+mj-cs"/>
              </a:rPr>
              <a:t>Criteria Sheet</a:t>
            </a:r>
            <a:endParaRPr lang="en-US" sz="1600" dirty="0"/>
          </a:p>
        </p:txBody>
      </p:sp>
    </p:spTree>
    <p:extLst>
      <p:ext uri="{BB962C8B-B14F-4D97-AF65-F5344CB8AC3E}">
        <p14:creationId xmlns:p14="http://schemas.microsoft.com/office/powerpoint/2010/main" val="2057859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E14EF0-E1C1-BB4C-AD56-4AF542A3BD8A}"/>
              </a:ext>
            </a:extLst>
          </p:cNvPr>
          <p:cNvPicPr>
            <a:picLocks noChangeAspect="1"/>
          </p:cNvPicPr>
          <p:nvPr/>
        </p:nvPicPr>
        <p:blipFill>
          <a:blip r:embed="rId2"/>
          <a:stretch>
            <a:fillRect/>
          </a:stretch>
        </p:blipFill>
        <p:spPr>
          <a:xfrm>
            <a:off x="1862741" y="1742083"/>
            <a:ext cx="9131300" cy="3949700"/>
          </a:xfrm>
          <a:prstGeom prst="rect">
            <a:avLst/>
          </a:prstGeom>
        </p:spPr>
      </p:pic>
      <p:sp>
        <p:nvSpPr>
          <p:cNvPr id="4" name="Rectangle 3">
            <a:extLst>
              <a:ext uri="{FF2B5EF4-FFF2-40B4-BE49-F238E27FC236}">
                <a16:creationId xmlns:a16="http://schemas.microsoft.com/office/drawing/2014/main" id="{2DEB59CB-B32A-F24A-9BF8-306698977820}"/>
              </a:ext>
            </a:extLst>
          </p:cNvPr>
          <p:cNvSpPr/>
          <p:nvPr/>
        </p:nvSpPr>
        <p:spPr>
          <a:xfrm>
            <a:off x="4307241" y="320966"/>
            <a:ext cx="3577518" cy="707886"/>
          </a:xfrm>
          <a:prstGeom prst="rect">
            <a:avLst/>
          </a:prstGeom>
        </p:spPr>
        <p:txBody>
          <a:bodyPr wrap="none">
            <a:spAutoFit/>
          </a:bodyPr>
          <a:lstStyle/>
          <a:p>
            <a:r>
              <a:rPr lang="en-US" sz="4000" b="1" dirty="0">
                <a:solidFill>
                  <a:srgbClr val="0A387A"/>
                </a:solidFill>
                <a:ea typeface="+mj-ea"/>
                <a:cs typeface="+mj-cs"/>
              </a:rPr>
              <a:t>Prioritize Wants</a:t>
            </a:r>
            <a:endParaRPr lang="en-US" sz="1600" dirty="0"/>
          </a:p>
        </p:txBody>
      </p:sp>
    </p:spTree>
    <p:extLst>
      <p:ext uri="{BB962C8B-B14F-4D97-AF65-F5344CB8AC3E}">
        <p14:creationId xmlns:p14="http://schemas.microsoft.com/office/powerpoint/2010/main" val="1641897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FA9C5C-D56A-5C4E-AEE5-5898F55CB171}"/>
              </a:ext>
            </a:extLst>
          </p:cNvPr>
          <p:cNvPicPr>
            <a:picLocks noChangeAspect="1"/>
          </p:cNvPicPr>
          <p:nvPr/>
        </p:nvPicPr>
        <p:blipFill>
          <a:blip r:embed="rId2"/>
          <a:stretch>
            <a:fillRect/>
          </a:stretch>
        </p:blipFill>
        <p:spPr>
          <a:xfrm>
            <a:off x="1754518" y="2008041"/>
            <a:ext cx="8682963" cy="2841917"/>
          </a:xfrm>
          <a:prstGeom prst="rect">
            <a:avLst/>
          </a:prstGeom>
        </p:spPr>
      </p:pic>
      <p:sp>
        <p:nvSpPr>
          <p:cNvPr id="6" name="Rectangle 5">
            <a:extLst>
              <a:ext uri="{FF2B5EF4-FFF2-40B4-BE49-F238E27FC236}">
                <a16:creationId xmlns:a16="http://schemas.microsoft.com/office/drawing/2014/main" id="{0A439033-BA39-CE47-8FAD-CB6FD8988276}"/>
              </a:ext>
            </a:extLst>
          </p:cNvPr>
          <p:cNvSpPr/>
          <p:nvPr/>
        </p:nvSpPr>
        <p:spPr>
          <a:xfrm>
            <a:off x="4307241" y="320966"/>
            <a:ext cx="3577518" cy="707886"/>
          </a:xfrm>
          <a:prstGeom prst="rect">
            <a:avLst/>
          </a:prstGeom>
        </p:spPr>
        <p:txBody>
          <a:bodyPr wrap="none">
            <a:spAutoFit/>
          </a:bodyPr>
          <a:lstStyle/>
          <a:p>
            <a:r>
              <a:rPr lang="en-US" sz="4000" b="1" dirty="0">
                <a:solidFill>
                  <a:srgbClr val="0A387A"/>
                </a:solidFill>
                <a:ea typeface="+mj-ea"/>
                <a:cs typeface="+mj-cs"/>
              </a:rPr>
              <a:t>Prioritize Wants</a:t>
            </a:r>
            <a:endParaRPr lang="en-US" sz="1600" dirty="0"/>
          </a:p>
        </p:txBody>
      </p:sp>
    </p:spTree>
    <p:extLst>
      <p:ext uri="{BB962C8B-B14F-4D97-AF65-F5344CB8AC3E}">
        <p14:creationId xmlns:p14="http://schemas.microsoft.com/office/powerpoint/2010/main" val="1557988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061338-EB5F-BB44-AAD9-F73358AFAD0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873130" y="1249362"/>
            <a:ext cx="7875245" cy="4606689"/>
          </a:xfrm>
          <a:prstGeom prst="rect">
            <a:avLst/>
          </a:prstGeom>
        </p:spPr>
      </p:pic>
      <p:sp>
        <p:nvSpPr>
          <p:cNvPr id="4" name="Rectangle 3">
            <a:extLst>
              <a:ext uri="{FF2B5EF4-FFF2-40B4-BE49-F238E27FC236}">
                <a16:creationId xmlns:a16="http://schemas.microsoft.com/office/drawing/2014/main" id="{EE09065C-28D8-E441-A4A7-EB46E45092B9}"/>
              </a:ext>
            </a:extLst>
          </p:cNvPr>
          <p:cNvSpPr/>
          <p:nvPr/>
        </p:nvSpPr>
        <p:spPr>
          <a:xfrm>
            <a:off x="3364386" y="294063"/>
            <a:ext cx="5463227" cy="707886"/>
          </a:xfrm>
          <a:prstGeom prst="rect">
            <a:avLst/>
          </a:prstGeom>
        </p:spPr>
        <p:txBody>
          <a:bodyPr wrap="none">
            <a:spAutoFit/>
          </a:bodyPr>
          <a:lstStyle/>
          <a:p>
            <a:r>
              <a:rPr lang="en-US" sz="4000" b="1" dirty="0">
                <a:solidFill>
                  <a:srgbClr val="0A387A"/>
                </a:solidFill>
                <a:ea typeface="+mj-ea"/>
                <a:cs typeface="+mj-cs"/>
              </a:rPr>
              <a:t>Verify Buyer Motivation</a:t>
            </a:r>
            <a:endParaRPr lang="en-US" sz="1600" dirty="0"/>
          </a:p>
        </p:txBody>
      </p:sp>
    </p:spTree>
    <p:extLst>
      <p:ext uri="{BB962C8B-B14F-4D97-AF65-F5344CB8AC3E}">
        <p14:creationId xmlns:p14="http://schemas.microsoft.com/office/powerpoint/2010/main" val="1022136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F37469-7161-B243-A955-058A604020AF}"/>
              </a:ext>
            </a:extLst>
          </p:cNvPr>
          <p:cNvPicPr>
            <a:picLocks noChangeAspect="1"/>
          </p:cNvPicPr>
          <p:nvPr/>
        </p:nvPicPr>
        <p:blipFill>
          <a:blip r:embed="rId2"/>
          <a:stretch>
            <a:fillRect/>
          </a:stretch>
        </p:blipFill>
        <p:spPr>
          <a:xfrm>
            <a:off x="1702330" y="1704669"/>
            <a:ext cx="9194800" cy="3416300"/>
          </a:xfrm>
          <a:prstGeom prst="rect">
            <a:avLst/>
          </a:prstGeom>
        </p:spPr>
      </p:pic>
      <p:sp>
        <p:nvSpPr>
          <p:cNvPr id="4" name="Rectangle 3">
            <a:extLst>
              <a:ext uri="{FF2B5EF4-FFF2-40B4-BE49-F238E27FC236}">
                <a16:creationId xmlns:a16="http://schemas.microsoft.com/office/drawing/2014/main" id="{CD4DF7A2-1D3F-5B46-9DFE-F1BDFC5E7DAD}"/>
              </a:ext>
            </a:extLst>
          </p:cNvPr>
          <p:cNvSpPr/>
          <p:nvPr/>
        </p:nvSpPr>
        <p:spPr>
          <a:xfrm>
            <a:off x="3364386" y="294063"/>
            <a:ext cx="5463227" cy="707886"/>
          </a:xfrm>
          <a:prstGeom prst="rect">
            <a:avLst/>
          </a:prstGeom>
        </p:spPr>
        <p:txBody>
          <a:bodyPr wrap="none">
            <a:spAutoFit/>
          </a:bodyPr>
          <a:lstStyle/>
          <a:p>
            <a:r>
              <a:rPr lang="en-US" sz="4000" b="1" dirty="0">
                <a:solidFill>
                  <a:srgbClr val="0A387A"/>
                </a:solidFill>
                <a:ea typeface="+mj-ea"/>
                <a:cs typeface="+mj-cs"/>
              </a:rPr>
              <a:t>Verify Buyer Motivation</a:t>
            </a:r>
            <a:endParaRPr lang="en-US" sz="1600" dirty="0"/>
          </a:p>
        </p:txBody>
      </p:sp>
    </p:spTree>
    <p:extLst>
      <p:ext uri="{BB962C8B-B14F-4D97-AF65-F5344CB8AC3E}">
        <p14:creationId xmlns:p14="http://schemas.microsoft.com/office/powerpoint/2010/main" val="1089088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9FD22C-A981-9743-A076-D9C6388EBE2E}"/>
              </a:ext>
            </a:extLst>
          </p:cNvPr>
          <p:cNvPicPr>
            <a:picLocks noChangeAspect="1"/>
          </p:cNvPicPr>
          <p:nvPr/>
        </p:nvPicPr>
        <p:blipFill>
          <a:blip r:embed="rId2"/>
          <a:stretch>
            <a:fillRect/>
          </a:stretch>
        </p:blipFill>
        <p:spPr>
          <a:xfrm>
            <a:off x="2061208" y="1019987"/>
            <a:ext cx="7744273" cy="5543950"/>
          </a:xfrm>
          <a:prstGeom prst="rect">
            <a:avLst/>
          </a:prstGeom>
        </p:spPr>
      </p:pic>
      <p:sp>
        <p:nvSpPr>
          <p:cNvPr id="4" name="Rectangle 3">
            <a:extLst>
              <a:ext uri="{FF2B5EF4-FFF2-40B4-BE49-F238E27FC236}">
                <a16:creationId xmlns:a16="http://schemas.microsoft.com/office/drawing/2014/main" id="{7621B4B7-48DF-334D-A9CA-D93FCD717440}"/>
              </a:ext>
            </a:extLst>
          </p:cNvPr>
          <p:cNvSpPr/>
          <p:nvPr/>
        </p:nvSpPr>
        <p:spPr>
          <a:xfrm>
            <a:off x="3364386" y="294063"/>
            <a:ext cx="5909503" cy="707886"/>
          </a:xfrm>
          <a:prstGeom prst="rect">
            <a:avLst/>
          </a:prstGeom>
        </p:spPr>
        <p:txBody>
          <a:bodyPr wrap="none">
            <a:spAutoFit/>
          </a:bodyPr>
          <a:lstStyle/>
          <a:p>
            <a:r>
              <a:rPr lang="en-US" sz="4000" b="1" dirty="0">
                <a:solidFill>
                  <a:srgbClr val="0A387A"/>
                </a:solidFill>
                <a:ea typeface="+mj-ea"/>
                <a:cs typeface="+mj-cs"/>
              </a:rPr>
              <a:t>If They Don’t Want To Wait</a:t>
            </a:r>
            <a:endParaRPr lang="en-US" sz="1600" dirty="0"/>
          </a:p>
        </p:txBody>
      </p:sp>
    </p:spTree>
    <p:extLst>
      <p:ext uri="{BB962C8B-B14F-4D97-AF65-F5344CB8AC3E}">
        <p14:creationId xmlns:p14="http://schemas.microsoft.com/office/powerpoint/2010/main" val="1222452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033115-7936-AB40-95EC-B34D5956A87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60900" y="1300906"/>
            <a:ext cx="8270200" cy="4474420"/>
          </a:xfrm>
          <a:prstGeom prst="rect">
            <a:avLst/>
          </a:prstGeom>
        </p:spPr>
      </p:pic>
      <p:sp>
        <p:nvSpPr>
          <p:cNvPr id="4" name="Rectangle 3">
            <a:extLst>
              <a:ext uri="{FF2B5EF4-FFF2-40B4-BE49-F238E27FC236}">
                <a16:creationId xmlns:a16="http://schemas.microsoft.com/office/drawing/2014/main" id="{13A4FF52-5613-4C4D-9965-A683D9C14CC4}"/>
              </a:ext>
            </a:extLst>
          </p:cNvPr>
          <p:cNvSpPr/>
          <p:nvPr/>
        </p:nvSpPr>
        <p:spPr>
          <a:xfrm>
            <a:off x="3364386" y="294063"/>
            <a:ext cx="4958409" cy="707886"/>
          </a:xfrm>
          <a:prstGeom prst="rect">
            <a:avLst/>
          </a:prstGeom>
        </p:spPr>
        <p:txBody>
          <a:bodyPr wrap="none">
            <a:spAutoFit/>
          </a:bodyPr>
          <a:lstStyle/>
          <a:p>
            <a:r>
              <a:rPr lang="en-US" sz="4000" b="1" dirty="0">
                <a:solidFill>
                  <a:srgbClr val="0A387A"/>
                </a:solidFill>
                <a:ea typeface="+mj-ea"/>
                <a:cs typeface="+mj-cs"/>
              </a:rPr>
              <a:t>Check Financial Ability</a:t>
            </a:r>
            <a:endParaRPr lang="en-US" sz="1600" dirty="0"/>
          </a:p>
        </p:txBody>
      </p:sp>
    </p:spTree>
    <p:extLst>
      <p:ext uri="{BB962C8B-B14F-4D97-AF65-F5344CB8AC3E}">
        <p14:creationId xmlns:p14="http://schemas.microsoft.com/office/powerpoint/2010/main" val="3382779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2FDDD7-D2A3-3B4D-AF16-B05394502E08}"/>
              </a:ext>
            </a:extLst>
          </p:cNvPr>
          <p:cNvPicPr>
            <a:picLocks noChangeAspect="1"/>
          </p:cNvPicPr>
          <p:nvPr/>
        </p:nvPicPr>
        <p:blipFill>
          <a:blip r:embed="rId2"/>
          <a:stretch>
            <a:fillRect/>
          </a:stretch>
        </p:blipFill>
        <p:spPr>
          <a:xfrm>
            <a:off x="2147920" y="1849606"/>
            <a:ext cx="8682478" cy="2878036"/>
          </a:xfrm>
          <a:prstGeom prst="rect">
            <a:avLst/>
          </a:prstGeom>
        </p:spPr>
      </p:pic>
      <p:sp>
        <p:nvSpPr>
          <p:cNvPr id="4" name="Rectangle 3">
            <a:extLst>
              <a:ext uri="{FF2B5EF4-FFF2-40B4-BE49-F238E27FC236}">
                <a16:creationId xmlns:a16="http://schemas.microsoft.com/office/drawing/2014/main" id="{F7870DA6-9DF0-C94C-A969-05BF5B0A2752}"/>
              </a:ext>
            </a:extLst>
          </p:cNvPr>
          <p:cNvSpPr/>
          <p:nvPr/>
        </p:nvSpPr>
        <p:spPr>
          <a:xfrm>
            <a:off x="3364386" y="294063"/>
            <a:ext cx="4958409" cy="707886"/>
          </a:xfrm>
          <a:prstGeom prst="rect">
            <a:avLst/>
          </a:prstGeom>
        </p:spPr>
        <p:txBody>
          <a:bodyPr wrap="none">
            <a:spAutoFit/>
          </a:bodyPr>
          <a:lstStyle/>
          <a:p>
            <a:r>
              <a:rPr lang="en-US" sz="4000" b="1" dirty="0">
                <a:solidFill>
                  <a:srgbClr val="0A387A"/>
                </a:solidFill>
                <a:ea typeface="+mj-ea"/>
                <a:cs typeface="+mj-cs"/>
              </a:rPr>
              <a:t>Check Financial Ability</a:t>
            </a:r>
            <a:endParaRPr lang="en-US" sz="1600" dirty="0"/>
          </a:p>
        </p:txBody>
      </p:sp>
    </p:spTree>
    <p:extLst>
      <p:ext uri="{BB962C8B-B14F-4D97-AF65-F5344CB8AC3E}">
        <p14:creationId xmlns:p14="http://schemas.microsoft.com/office/powerpoint/2010/main" val="123435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49BB68-BA85-2940-A984-4E71963BEF57}"/>
              </a:ext>
            </a:extLst>
          </p:cNvPr>
          <p:cNvPicPr>
            <a:picLocks noChangeAspect="1"/>
          </p:cNvPicPr>
          <p:nvPr/>
        </p:nvPicPr>
        <p:blipFill>
          <a:blip r:embed="rId2"/>
          <a:stretch>
            <a:fillRect/>
          </a:stretch>
        </p:blipFill>
        <p:spPr>
          <a:xfrm>
            <a:off x="1893129" y="1859732"/>
            <a:ext cx="8691328" cy="3138535"/>
          </a:xfrm>
          <a:prstGeom prst="rect">
            <a:avLst/>
          </a:prstGeom>
        </p:spPr>
      </p:pic>
      <p:sp>
        <p:nvSpPr>
          <p:cNvPr id="5" name="Rectangle 4">
            <a:extLst>
              <a:ext uri="{FF2B5EF4-FFF2-40B4-BE49-F238E27FC236}">
                <a16:creationId xmlns:a16="http://schemas.microsoft.com/office/drawing/2014/main" id="{09964CD6-2F44-5A4B-A869-6CD849BEA823}"/>
              </a:ext>
            </a:extLst>
          </p:cNvPr>
          <p:cNvSpPr/>
          <p:nvPr/>
        </p:nvSpPr>
        <p:spPr>
          <a:xfrm>
            <a:off x="3776871" y="340421"/>
            <a:ext cx="4638257" cy="707886"/>
          </a:xfrm>
          <a:prstGeom prst="rect">
            <a:avLst/>
          </a:prstGeom>
        </p:spPr>
        <p:txBody>
          <a:bodyPr wrap="none">
            <a:spAutoFit/>
          </a:bodyPr>
          <a:lstStyle/>
          <a:p>
            <a:r>
              <a:rPr lang="en-US" sz="4000" b="1" dirty="0">
                <a:solidFill>
                  <a:srgbClr val="0A387A"/>
                </a:solidFill>
                <a:ea typeface="+mj-ea"/>
                <a:cs typeface="+mj-cs"/>
              </a:rPr>
              <a:t>Roles &amp; Expectations</a:t>
            </a:r>
            <a:endParaRPr lang="en-US" sz="1600" dirty="0"/>
          </a:p>
        </p:txBody>
      </p:sp>
      <p:sp>
        <p:nvSpPr>
          <p:cNvPr id="7" name="TextBox 6">
            <a:extLst>
              <a:ext uri="{FF2B5EF4-FFF2-40B4-BE49-F238E27FC236}">
                <a16:creationId xmlns:a16="http://schemas.microsoft.com/office/drawing/2014/main" id="{6F220B9E-7F8E-8A49-822E-BC95058C35D9}"/>
              </a:ext>
            </a:extLst>
          </p:cNvPr>
          <p:cNvSpPr txBox="1"/>
          <p:nvPr/>
        </p:nvSpPr>
        <p:spPr>
          <a:xfrm>
            <a:off x="10044467" y="1048307"/>
            <a:ext cx="1336894" cy="461665"/>
          </a:xfrm>
          <a:prstGeom prst="rect">
            <a:avLst/>
          </a:prstGeom>
          <a:noFill/>
        </p:spPr>
        <p:txBody>
          <a:bodyPr wrap="square" rtlCol="0">
            <a:spAutoFit/>
          </a:bodyPr>
          <a:lstStyle/>
          <a:p>
            <a:r>
              <a:rPr lang="en-US" sz="2400" b="1" dirty="0">
                <a:solidFill>
                  <a:srgbClr val="0A387A"/>
                </a:solidFill>
                <a:ea typeface="+mj-ea"/>
                <a:cs typeface="+mj-cs"/>
              </a:rPr>
              <a:t>Stage 4</a:t>
            </a:r>
          </a:p>
        </p:txBody>
      </p:sp>
    </p:spTree>
    <p:extLst>
      <p:ext uri="{BB962C8B-B14F-4D97-AF65-F5344CB8AC3E}">
        <p14:creationId xmlns:p14="http://schemas.microsoft.com/office/powerpoint/2010/main" val="224035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EFABE2-94F9-894E-B903-5C908F2F36F0}"/>
              </a:ext>
            </a:extLst>
          </p:cNvPr>
          <p:cNvPicPr>
            <a:picLocks noChangeAspect="1"/>
          </p:cNvPicPr>
          <p:nvPr/>
        </p:nvPicPr>
        <p:blipFill>
          <a:blip r:embed="rId2"/>
          <a:stretch>
            <a:fillRect/>
          </a:stretch>
        </p:blipFill>
        <p:spPr>
          <a:xfrm>
            <a:off x="1519205" y="2100093"/>
            <a:ext cx="9914647" cy="2434400"/>
          </a:xfrm>
          <a:prstGeom prst="rect">
            <a:avLst/>
          </a:prstGeom>
        </p:spPr>
      </p:pic>
      <p:sp>
        <p:nvSpPr>
          <p:cNvPr id="3" name="Rectangle 2">
            <a:extLst>
              <a:ext uri="{FF2B5EF4-FFF2-40B4-BE49-F238E27FC236}">
                <a16:creationId xmlns:a16="http://schemas.microsoft.com/office/drawing/2014/main" id="{B76325E9-DFB0-6143-B2B2-9997203E2C09}"/>
              </a:ext>
            </a:extLst>
          </p:cNvPr>
          <p:cNvSpPr/>
          <p:nvPr/>
        </p:nvSpPr>
        <p:spPr>
          <a:xfrm>
            <a:off x="5539597" y="462223"/>
            <a:ext cx="1112805" cy="707886"/>
          </a:xfrm>
          <a:prstGeom prst="rect">
            <a:avLst/>
          </a:prstGeom>
        </p:spPr>
        <p:txBody>
          <a:bodyPr wrap="none">
            <a:spAutoFit/>
          </a:bodyPr>
          <a:lstStyle/>
          <a:p>
            <a:r>
              <a:rPr lang="en-US" sz="4000" b="1" dirty="0">
                <a:solidFill>
                  <a:srgbClr val="0A387A"/>
                </a:solidFill>
                <a:ea typeface="+mj-ea"/>
                <a:cs typeface="+mj-cs"/>
              </a:rPr>
              <a:t>Plan</a:t>
            </a:r>
          </a:p>
        </p:txBody>
      </p:sp>
    </p:spTree>
    <p:extLst>
      <p:ext uri="{BB962C8B-B14F-4D97-AF65-F5344CB8AC3E}">
        <p14:creationId xmlns:p14="http://schemas.microsoft.com/office/powerpoint/2010/main" val="301154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9F74D-D94A-8444-833A-9BF97E23A004}"/>
              </a:ext>
            </a:extLst>
          </p:cNvPr>
          <p:cNvPicPr>
            <a:picLocks noChangeAspect="1"/>
          </p:cNvPicPr>
          <p:nvPr/>
        </p:nvPicPr>
        <p:blipFill>
          <a:blip r:embed="rId2"/>
          <a:stretch>
            <a:fillRect/>
          </a:stretch>
        </p:blipFill>
        <p:spPr>
          <a:xfrm>
            <a:off x="1733014" y="2048897"/>
            <a:ext cx="9105900" cy="2133600"/>
          </a:xfrm>
          <a:prstGeom prst="rect">
            <a:avLst/>
          </a:prstGeom>
        </p:spPr>
      </p:pic>
      <p:sp>
        <p:nvSpPr>
          <p:cNvPr id="4" name="Rectangle 3">
            <a:extLst>
              <a:ext uri="{FF2B5EF4-FFF2-40B4-BE49-F238E27FC236}">
                <a16:creationId xmlns:a16="http://schemas.microsoft.com/office/drawing/2014/main" id="{7FC63AA4-03F0-0140-B703-64BC2DBF18C6}"/>
              </a:ext>
            </a:extLst>
          </p:cNvPr>
          <p:cNvSpPr/>
          <p:nvPr/>
        </p:nvSpPr>
        <p:spPr>
          <a:xfrm>
            <a:off x="3776871" y="340421"/>
            <a:ext cx="4638257" cy="707886"/>
          </a:xfrm>
          <a:prstGeom prst="rect">
            <a:avLst/>
          </a:prstGeom>
        </p:spPr>
        <p:txBody>
          <a:bodyPr wrap="none">
            <a:spAutoFit/>
          </a:bodyPr>
          <a:lstStyle/>
          <a:p>
            <a:r>
              <a:rPr lang="en-US" sz="4000" b="1" dirty="0">
                <a:solidFill>
                  <a:srgbClr val="0A387A"/>
                </a:solidFill>
                <a:ea typeface="+mj-ea"/>
                <a:cs typeface="+mj-cs"/>
              </a:rPr>
              <a:t>Roles &amp; Expectations</a:t>
            </a:r>
            <a:endParaRPr lang="en-US" sz="1600" dirty="0"/>
          </a:p>
        </p:txBody>
      </p:sp>
    </p:spTree>
    <p:extLst>
      <p:ext uri="{BB962C8B-B14F-4D97-AF65-F5344CB8AC3E}">
        <p14:creationId xmlns:p14="http://schemas.microsoft.com/office/powerpoint/2010/main" val="6983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C4E0D-CC63-C04E-9B00-ED2960F8C3C6}"/>
              </a:ext>
            </a:extLst>
          </p:cNvPr>
          <p:cNvPicPr>
            <a:picLocks noChangeAspect="1"/>
          </p:cNvPicPr>
          <p:nvPr/>
        </p:nvPicPr>
        <p:blipFill rotWithShape="1">
          <a:blip r:embed="rId2"/>
          <a:srcRect t="9031"/>
          <a:stretch/>
        </p:blipFill>
        <p:spPr>
          <a:xfrm>
            <a:off x="2018166" y="1420237"/>
            <a:ext cx="8450825" cy="4712775"/>
          </a:xfrm>
          <a:prstGeom prst="rect">
            <a:avLst/>
          </a:prstGeom>
        </p:spPr>
      </p:pic>
      <p:sp>
        <p:nvSpPr>
          <p:cNvPr id="4" name="Rectangle 3">
            <a:extLst>
              <a:ext uri="{FF2B5EF4-FFF2-40B4-BE49-F238E27FC236}">
                <a16:creationId xmlns:a16="http://schemas.microsoft.com/office/drawing/2014/main" id="{84F61C7F-ACA2-314C-A6E8-5A9E1F1F01FA}"/>
              </a:ext>
            </a:extLst>
          </p:cNvPr>
          <p:cNvSpPr/>
          <p:nvPr/>
        </p:nvSpPr>
        <p:spPr>
          <a:xfrm>
            <a:off x="4881757" y="340421"/>
            <a:ext cx="2428485" cy="707886"/>
          </a:xfrm>
          <a:prstGeom prst="rect">
            <a:avLst/>
          </a:prstGeom>
        </p:spPr>
        <p:txBody>
          <a:bodyPr wrap="none">
            <a:spAutoFit/>
          </a:bodyPr>
          <a:lstStyle/>
          <a:p>
            <a:r>
              <a:rPr lang="en-US" sz="4000" b="1" dirty="0">
                <a:solidFill>
                  <a:srgbClr val="0A387A"/>
                </a:solidFill>
                <a:ea typeface="+mj-ea"/>
                <a:cs typeface="+mj-cs"/>
              </a:rPr>
              <a:t>Buyer Tool</a:t>
            </a:r>
            <a:endParaRPr lang="en-US" sz="1600" dirty="0"/>
          </a:p>
        </p:txBody>
      </p:sp>
    </p:spTree>
    <p:extLst>
      <p:ext uri="{BB962C8B-B14F-4D97-AF65-F5344CB8AC3E}">
        <p14:creationId xmlns:p14="http://schemas.microsoft.com/office/powerpoint/2010/main" val="1053770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1CA6EF-6FED-B942-8202-107606EEC199}"/>
              </a:ext>
            </a:extLst>
          </p:cNvPr>
          <p:cNvPicPr>
            <a:picLocks noChangeAspect="1"/>
          </p:cNvPicPr>
          <p:nvPr/>
        </p:nvPicPr>
        <p:blipFill rotWithShape="1">
          <a:blip r:embed="rId2"/>
          <a:srcRect t="9681"/>
          <a:stretch/>
        </p:blipFill>
        <p:spPr>
          <a:xfrm>
            <a:off x="1581150" y="1488332"/>
            <a:ext cx="9029700" cy="4347318"/>
          </a:xfrm>
          <a:prstGeom prst="rect">
            <a:avLst/>
          </a:prstGeom>
        </p:spPr>
      </p:pic>
      <p:sp>
        <p:nvSpPr>
          <p:cNvPr id="4" name="Rectangle 3">
            <a:extLst>
              <a:ext uri="{FF2B5EF4-FFF2-40B4-BE49-F238E27FC236}">
                <a16:creationId xmlns:a16="http://schemas.microsoft.com/office/drawing/2014/main" id="{C9E69E01-034B-D944-B3F6-1099B73BF094}"/>
              </a:ext>
            </a:extLst>
          </p:cNvPr>
          <p:cNvSpPr/>
          <p:nvPr/>
        </p:nvSpPr>
        <p:spPr>
          <a:xfrm>
            <a:off x="4881757" y="340421"/>
            <a:ext cx="2428485" cy="707886"/>
          </a:xfrm>
          <a:prstGeom prst="rect">
            <a:avLst/>
          </a:prstGeom>
        </p:spPr>
        <p:txBody>
          <a:bodyPr wrap="none">
            <a:spAutoFit/>
          </a:bodyPr>
          <a:lstStyle/>
          <a:p>
            <a:r>
              <a:rPr lang="en-US" sz="4000" b="1" dirty="0">
                <a:solidFill>
                  <a:srgbClr val="0A387A"/>
                </a:solidFill>
                <a:ea typeface="+mj-ea"/>
                <a:cs typeface="+mj-cs"/>
              </a:rPr>
              <a:t>Buyer Tool</a:t>
            </a:r>
            <a:endParaRPr lang="en-US" sz="1600" dirty="0"/>
          </a:p>
        </p:txBody>
      </p:sp>
    </p:spTree>
    <p:extLst>
      <p:ext uri="{BB962C8B-B14F-4D97-AF65-F5344CB8AC3E}">
        <p14:creationId xmlns:p14="http://schemas.microsoft.com/office/powerpoint/2010/main" val="1222414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9310" y="2151727"/>
            <a:ext cx="6374886" cy="2554545"/>
          </a:xfrm>
          <a:prstGeom prst="rect">
            <a:avLst/>
          </a:prstGeom>
          <a:noFill/>
        </p:spPr>
        <p:txBody>
          <a:bodyPr wrap="square" rtlCol="0">
            <a:spAutoFit/>
          </a:bodyPr>
          <a:lstStyle/>
          <a:p>
            <a:pPr algn="ctr"/>
            <a:r>
              <a:rPr lang="en-US" sz="4000" dirty="0">
                <a:solidFill>
                  <a:srgbClr val="0A387A"/>
                </a:solidFill>
                <a:ea typeface="+mj-ea"/>
                <a:cs typeface="+mj-cs"/>
              </a:rPr>
              <a:t>Only “A” buyers get invited to your car, so you must confirm you are dealing with someone who is loyal!</a:t>
            </a:r>
          </a:p>
        </p:txBody>
      </p:sp>
      <p:sp>
        <p:nvSpPr>
          <p:cNvPr id="5" name="Rectangle 4">
            <a:extLst>
              <a:ext uri="{FF2B5EF4-FFF2-40B4-BE49-F238E27FC236}">
                <a16:creationId xmlns:a16="http://schemas.microsoft.com/office/drawing/2014/main" id="{7A7A0A8E-C641-6C4A-A40B-8026FADCD128}"/>
              </a:ext>
            </a:extLst>
          </p:cNvPr>
          <p:cNvSpPr/>
          <p:nvPr/>
        </p:nvSpPr>
        <p:spPr>
          <a:xfrm>
            <a:off x="3783444" y="301511"/>
            <a:ext cx="4625112" cy="707886"/>
          </a:xfrm>
          <a:prstGeom prst="rect">
            <a:avLst/>
          </a:prstGeom>
        </p:spPr>
        <p:txBody>
          <a:bodyPr wrap="none">
            <a:spAutoFit/>
          </a:bodyPr>
          <a:lstStyle/>
          <a:p>
            <a:r>
              <a:rPr lang="en-US" sz="4000" b="1" dirty="0">
                <a:solidFill>
                  <a:srgbClr val="0A387A"/>
                </a:solidFill>
                <a:ea typeface="+mj-ea"/>
                <a:cs typeface="+mj-cs"/>
              </a:rPr>
              <a:t>Ensure Buyer Loyalty</a:t>
            </a:r>
            <a:endParaRPr lang="en-US" sz="1600" dirty="0"/>
          </a:p>
        </p:txBody>
      </p:sp>
    </p:spTree>
    <p:extLst>
      <p:ext uri="{BB962C8B-B14F-4D97-AF65-F5344CB8AC3E}">
        <p14:creationId xmlns:p14="http://schemas.microsoft.com/office/powerpoint/2010/main" val="392718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C58211-D8C1-3846-8364-BF1F1D76C5B4}"/>
              </a:ext>
            </a:extLst>
          </p:cNvPr>
          <p:cNvPicPr>
            <a:picLocks noChangeAspect="1"/>
          </p:cNvPicPr>
          <p:nvPr/>
        </p:nvPicPr>
        <p:blipFill>
          <a:blip r:embed="rId2"/>
          <a:stretch>
            <a:fillRect/>
          </a:stretch>
        </p:blipFill>
        <p:spPr>
          <a:xfrm>
            <a:off x="2212907" y="1263774"/>
            <a:ext cx="7766185" cy="5008000"/>
          </a:xfrm>
          <a:prstGeom prst="rect">
            <a:avLst/>
          </a:prstGeom>
        </p:spPr>
      </p:pic>
      <p:sp>
        <p:nvSpPr>
          <p:cNvPr id="4" name="Rectangle 3">
            <a:extLst>
              <a:ext uri="{FF2B5EF4-FFF2-40B4-BE49-F238E27FC236}">
                <a16:creationId xmlns:a16="http://schemas.microsoft.com/office/drawing/2014/main" id="{69552F89-651C-4442-A56A-2ED1837EE392}"/>
              </a:ext>
            </a:extLst>
          </p:cNvPr>
          <p:cNvSpPr/>
          <p:nvPr/>
        </p:nvSpPr>
        <p:spPr>
          <a:xfrm>
            <a:off x="3783444" y="301511"/>
            <a:ext cx="4625112" cy="707886"/>
          </a:xfrm>
          <a:prstGeom prst="rect">
            <a:avLst/>
          </a:prstGeom>
        </p:spPr>
        <p:txBody>
          <a:bodyPr wrap="none">
            <a:spAutoFit/>
          </a:bodyPr>
          <a:lstStyle/>
          <a:p>
            <a:r>
              <a:rPr lang="en-US" sz="4000" b="1" dirty="0">
                <a:solidFill>
                  <a:srgbClr val="0A387A"/>
                </a:solidFill>
                <a:ea typeface="+mj-ea"/>
                <a:cs typeface="+mj-cs"/>
              </a:rPr>
              <a:t>Ensure Buyer Loyalty</a:t>
            </a:r>
            <a:endParaRPr lang="en-US" sz="1600" dirty="0"/>
          </a:p>
        </p:txBody>
      </p:sp>
    </p:spTree>
    <p:extLst>
      <p:ext uri="{BB962C8B-B14F-4D97-AF65-F5344CB8AC3E}">
        <p14:creationId xmlns:p14="http://schemas.microsoft.com/office/powerpoint/2010/main" val="3452722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CD460-E0CD-4C48-A310-5D5DB2EB335D}"/>
              </a:ext>
            </a:extLst>
          </p:cNvPr>
          <p:cNvPicPr>
            <a:picLocks noChangeAspect="1"/>
          </p:cNvPicPr>
          <p:nvPr/>
        </p:nvPicPr>
        <p:blipFill>
          <a:blip r:embed="rId2"/>
          <a:stretch>
            <a:fillRect/>
          </a:stretch>
        </p:blipFill>
        <p:spPr>
          <a:xfrm>
            <a:off x="2141030" y="1334606"/>
            <a:ext cx="7674178" cy="5182973"/>
          </a:xfrm>
          <a:prstGeom prst="rect">
            <a:avLst/>
          </a:prstGeom>
        </p:spPr>
      </p:pic>
      <p:sp>
        <p:nvSpPr>
          <p:cNvPr id="4" name="Rectangle 3">
            <a:extLst>
              <a:ext uri="{FF2B5EF4-FFF2-40B4-BE49-F238E27FC236}">
                <a16:creationId xmlns:a16="http://schemas.microsoft.com/office/drawing/2014/main" id="{4AA9EF30-B247-E444-B9B7-48FF822EA962}"/>
              </a:ext>
            </a:extLst>
          </p:cNvPr>
          <p:cNvSpPr/>
          <p:nvPr/>
        </p:nvSpPr>
        <p:spPr>
          <a:xfrm>
            <a:off x="3776871" y="340421"/>
            <a:ext cx="4638257" cy="707886"/>
          </a:xfrm>
          <a:prstGeom prst="rect">
            <a:avLst/>
          </a:prstGeom>
        </p:spPr>
        <p:txBody>
          <a:bodyPr wrap="none">
            <a:spAutoFit/>
          </a:bodyPr>
          <a:lstStyle/>
          <a:p>
            <a:r>
              <a:rPr lang="en-US" sz="4000" b="1" dirty="0">
                <a:solidFill>
                  <a:srgbClr val="0A387A"/>
                </a:solidFill>
                <a:ea typeface="+mj-ea"/>
                <a:cs typeface="+mj-cs"/>
              </a:rPr>
              <a:t>Roles &amp; Expectations</a:t>
            </a:r>
            <a:endParaRPr lang="en-US" sz="1600" dirty="0"/>
          </a:p>
        </p:txBody>
      </p:sp>
    </p:spTree>
    <p:extLst>
      <p:ext uri="{BB962C8B-B14F-4D97-AF65-F5344CB8AC3E}">
        <p14:creationId xmlns:p14="http://schemas.microsoft.com/office/powerpoint/2010/main" val="217048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9152" y="2306690"/>
            <a:ext cx="8213696" cy="1323439"/>
          </a:xfrm>
          <a:prstGeom prst="rect">
            <a:avLst/>
          </a:prstGeom>
          <a:noFill/>
        </p:spPr>
        <p:txBody>
          <a:bodyPr wrap="square" rtlCol="0">
            <a:spAutoFit/>
          </a:bodyPr>
          <a:lstStyle/>
          <a:p>
            <a:pPr algn="ctr"/>
            <a:r>
              <a:rPr lang="en-US" sz="4000" b="1" dirty="0">
                <a:solidFill>
                  <a:srgbClr val="0A387A"/>
                </a:solidFill>
              </a:rPr>
              <a:t>Motivated, qualified and loyal people </a:t>
            </a:r>
          </a:p>
          <a:p>
            <a:pPr algn="ctr"/>
            <a:r>
              <a:rPr lang="en-US" sz="4000" b="1" dirty="0">
                <a:solidFill>
                  <a:srgbClr val="0A387A"/>
                </a:solidFill>
              </a:rPr>
              <a:t>buy homes!</a:t>
            </a:r>
          </a:p>
        </p:txBody>
      </p:sp>
    </p:spTree>
    <p:extLst>
      <p:ext uri="{BB962C8B-B14F-4D97-AF65-F5344CB8AC3E}">
        <p14:creationId xmlns:p14="http://schemas.microsoft.com/office/powerpoint/2010/main" val="2588308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2F81EE-1893-E840-91B4-D7C691213392}"/>
              </a:ext>
            </a:extLst>
          </p:cNvPr>
          <p:cNvPicPr>
            <a:picLocks noChangeAspect="1"/>
          </p:cNvPicPr>
          <p:nvPr/>
        </p:nvPicPr>
        <p:blipFill>
          <a:blip r:embed="rId2"/>
          <a:stretch>
            <a:fillRect/>
          </a:stretch>
        </p:blipFill>
        <p:spPr>
          <a:xfrm>
            <a:off x="1568450" y="1594120"/>
            <a:ext cx="9055100" cy="4000500"/>
          </a:xfrm>
          <a:prstGeom prst="rect">
            <a:avLst/>
          </a:prstGeom>
        </p:spPr>
      </p:pic>
      <p:sp>
        <p:nvSpPr>
          <p:cNvPr id="4" name="Rectangle 3">
            <a:extLst>
              <a:ext uri="{FF2B5EF4-FFF2-40B4-BE49-F238E27FC236}">
                <a16:creationId xmlns:a16="http://schemas.microsoft.com/office/drawing/2014/main" id="{443A006C-80F8-4140-82DD-26F9D8592322}"/>
              </a:ext>
            </a:extLst>
          </p:cNvPr>
          <p:cNvSpPr/>
          <p:nvPr/>
        </p:nvSpPr>
        <p:spPr>
          <a:xfrm>
            <a:off x="4169991" y="359876"/>
            <a:ext cx="3852017" cy="707886"/>
          </a:xfrm>
          <a:prstGeom prst="rect">
            <a:avLst/>
          </a:prstGeom>
        </p:spPr>
        <p:txBody>
          <a:bodyPr wrap="none">
            <a:spAutoFit/>
          </a:bodyPr>
          <a:lstStyle/>
          <a:p>
            <a:r>
              <a:rPr lang="en-US" sz="4000" b="1" dirty="0">
                <a:solidFill>
                  <a:srgbClr val="0A387A"/>
                </a:solidFill>
                <a:ea typeface="+mj-ea"/>
                <a:cs typeface="+mj-cs"/>
              </a:rPr>
              <a:t>Close Meeting #1</a:t>
            </a:r>
            <a:endParaRPr lang="en-US" sz="1600" dirty="0"/>
          </a:p>
        </p:txBody>
      </p:sp>
    </p:spTree>
    <p:extLst>
      <p:ext uri="{BB962C8B-B14F-4D97-AF65-F5344CB8AC3E}">
        <p14:creationId xmlns:p14="http://schemas.microsoft.com/office/powerpoint/2010/main" val="1088518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EE6B2F-538E-E14B-A5C3-FFA8C08BF1FD}"/>
              </a:ext>
            </a:extLst>
          </p:cNvPr>
          <p:cNvPicPr>
            <a:picLocks noChangeAspect="1"/>
          </p:cNvPicPr>
          <p:nvPr/>
        </p:nvPicPr>
        <p:blipFill>
          <a:blip r:embed="rId2"/>
          <a:stretch>
            <a:fillRect/>
          </a:stretch>
        </p:blipFill>
        <p:spPr>
          <a:xfrm>
            <a:off x="1511300" y="1790700"/>
            <a:ext cx="9169400" cy="3276600"/>
          </a:xfrm>
          <a:prstGeom prst="rect">
            <a:avLst/>
          </a:prstGeom>
        </p:spPr>
      </p:pic>
      <p:sp>
        <p:nvSpPr>
          <p:cNvPr id="4" name="Rectangle 3">
            <a:extLst>
              <a:ext uri="{FF2B5EF4-FFF2-40B4-BE49-F238E27FC236}">
                <a16:creationId xmlns:a16="http://schemas.microsoft.com/office/drawing/2014/main" id="{2F4D8DF9-8098-8345-8F3A-506F6916E33A}"/>
              </a:ext>
            </a:extLst>
          </p:cNvPr>
          <p:cNvSpPr/>
          <p:nvPr/>
        </p:nvSpPr>
        <p:spPr>
          <a:xfrm>
            <a:off x="4169991" y="359876"/>
            <a:ext cx="3852017" cy="707886"/>
          </a:xfrm>
          <a:prstGeom prst="rect">
            <a:avLst/>
          </a:prstGeom>
        </p:spPr>
        <p:txBody>
          <a:bodyPr wrap="none">
            <a:spAutoFit/>
          </a:bodyPr>
          <a:lstStyle/>
          <a:p>
            <a:r>
              <a:rPr lang="en-US" sz="4000" b="1" dirty="0">
                <a:solidFill>
                  <a:srgbClr val="0A387A"/>
                </a:solidFill>
                <a:ea typeface="+mj-ea"/>
                <a:cs typeface="+mj-cs"/>
              </a:rPr>
              <a:t>Close Meeting #1</a:t>
            </a:r>
            <a:endParaRPr lang="en-US" sz="1600" dirty="0"/>
          </a:p>
        </p:txBody>
      </p:sp>
    </p:spTree>
    <p:extLst>
      <p:ext uri="{BB962C8B-B14F-4D97-AF65-F5344CB8AC3E}">
        <p14:creationId xmlns:p14="http://schemas.microsoft.com/office/powerpoint/2010/main" val="3781570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386A79-F1D6-1749-8349-7B74753B17B9}"/>
              </a:ext>
            </a:extLst>
          </p:cNvPr>
          <p:cNvPicPr>
            <a:picLocks noChangeAspect="1"/>
          </p:cNvPicPr>
          <p:nvPr/>
        </p:nvPicPr>
        <p:blipFill>
          <a:blip r:embed="rId2"/>
          <a:stretch>
            <a:fillRect/>
          </a:stretch>
        </p:blipFill>
        <p:spPr>
          <a:xfrm>
            <a:off x="1932156" y="1949585"/>
            <a:ext cx="9105900" cy="2667000"/>
          </a:xfrm>
          <a:prstGeom prst="rect">
            <a:avLst/>
          </a:prstGeom>
        </p:spPr>
      </p:pic>
      <p:sp>
        <p:nvSpPr>
          <p:cNvPr id="4" name="Rectangle 3">
            <a:extLst>
              <a:ext uri="{FF2B5EF4-FFF2-40B4-BE49-F238E27FC236}">
                <a16:creationId xmlns:a16="http://schemas.microsoft.com/office/drawing/2014/main" id="{176366AA-A8A4-A64B-954F-7518BC87FD56}"/>
              </a:ext>
            </a:extLst>
          </p:cNvPr>
          <p:cNvSpPr/>
          <p:nvPr/>
        </p:nvSpPr>
        <p:spPr>
          <a:xfrm>
            <a:off x="3033238" y="466880"/>
            <a:ext cx="6125523" cy="707886"/>
          </a:xfrm>
          <a:prstGeom prst="rect">
            <a:avLst/>
          </a:prstGeom>
        </p:spPr>
        <p:txBody>
          <a:bodyPr wrap="none">
            <a:spAutoFit/>
          </a:bodyPr>
          <a:lstStyle/>
          <a:p>
            <a:r>
              <a:rPr lang="en-US" sz="4000" b="1" dirty="0">
                <a:solidFill>
                  <a:srgbClr val="0A387A"/>
                </a:solidFill>
                <a:ea typeface="+mj-ea"/>
                <a:cs typeface="+mj-cs"/>
              </a:rPr>
              <a:t>Post-Conversation Activities</a:t>
            </a:r>
            <a:endParaRPr lang="en-US" sz="1600" dirty="0"/>
          </a:p>
        </p:txBody>
      </p:sp>
    </p:spTree>
    <p:extLst>
      <p:ext uri="{BB962C8B-B14F-4D97-AF65-F5344CB8AC3E}">
        <p14:creationId xmlns:p14="http://schemas.microsoft.com/office/powerpoint/2010/main" val="412238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2159540" y="1600200"/>
            <a:ext cx="8229600" cy="4749800"/>
          </a:xfrm>
          <a:prstGeom prst="rect">
            <a:avLst/>
          </a:prstGeom>
        </p:spPr>
        <p:txBody>
          <a:bodyPr>
            <a:normAutofit/>
          </a:bodyPr>
          <a:lstStyle/>
          <a:p>
            <a:pPr marL="0" indent="0" algn="ctr">
              <a:buNone/>
            </a:pPr>
            <a:endParaRPr lang="en-US" sz="2400" dirty="0"/>
          </a:p>
          <a:p>
            <a:pPr marL="0" indent="0" algn="ctr">
              <a:buNone/>
            </a:pPr>
            <a:r>
              <a:rPr lang="en-US" sz="2600" dirty="0">
                <a:solidFill>
                  <a:srgbClr val="0A387A"/>
                </a:solidFill>
                <a:ea typeface="+mj-ea"/>
                <a:cs typeface="+mj-cs"/>
              </a:rPr>
              <a:t>Buyer Conversion teaches Associates the five stages of effectively working with buyers. You’ll learn to facilitate buyer conversations, identify appropriate properties, prepare showing packages, show homes, overcome common buyer hesitations and close sales. This class is designed to turn a typical agent into a highly respected and sought-after buyer’s consultant. Plans, scripts and tools are provided. </a:t>
            </a:r>
          </a:p>
          <a:p>
            <a:pPr marL="0" indent="0">
              <a:buNone/>
            </a:pPr>
            <a:endParaRPr lang="en-US" sz="2400" dirty="0"/>
          </a:p>
        </p:txBody>
      </p:sp>
      <p:sp>
        <p:nvSpPr>
          <p:cNvPr id="6" name="Rectangle 5">
            <a:extLst>
              <a:ext uri="{FF2B5EF4-FFF2-40B4-BE49-F238E27FC236}">
                <a16:creationId xmlns:a16="http://schemas.microsoft.com/office/drawing/2014/main" id="{0B904F04-61E8-274C-BBC8-85CED633A06F}"/>
              </a:ext>
            </a:extLst>
          </p:cNvPr>
          <p:cNvSpPr/>
          <p:nvPr/>
        </p:nvSpPr>
        <p:spPr>
          <a:xfrm>
            <a:off x="3258835" y="508000"/>
            <a:ext cx="6031010" cy="707886"/>
          </a:xfrm>
          <a:prstGeom prst="rect">
            <a:avLst/>
          </a:prstGeom>
        </p:spPr>
        <p:txBody>
          <a:bodyPr wrap="none">
            <a:spAutoFit/>
          </a:bodyPr>
          <a:lstStyle/>
          <a:p>
            <a:r>
              <a:rPr lang="en-US" sz="4000" b="1" dirty="0">
                <a:solidFill>
                  <a:srgbClr val="0A387A"/>
                </a:solidFill>
                <a:ea typeface="+mj-ea"/>
                <a:cs typeface="+mj-cs"/>
              </a:rPr>
              <a:t>What Is This Course About?</a:t>
            </a:r>
            <a:endParaRPr lang="en-US" sz="1600" dirty="0"/>
          </a:p>
        </p:txBody>
      </p:sp>
    </p:spTree>
    <p:extLst>
      <p:ext uri="{BB962C8B-B14F-4D97-AF65-F5344CB8AC3E}">
        <p14:creationId xmlns:p14="http://schemas.microsoft.com/office/powerpoint/2010/main" val="2806083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FE03EB-857D-0A45-B903-569AFCE40B4C}"/>
              </a:ext>
            </a:extLst>
          </p:cNvPr>
          <p:cNvPicPr>
            <a:picLocks noChangeAspect="1"/>
          </p:cNvPicPr>
          <p:nvPr/>
        </p:nvPicPr>
        <p:blipFill>
          <a:blip r:embed="rId2"/>
          <a:stretch>
            <a:fillRect/>
          </a:stretch>
        </p:blipFill>
        <p:spPr>
          <a:xfrm>
            <a:off x="1504950" y="1892300"/>
            <a:ext cx="9182100" cy="3073400"/>
          </a:xfrm>
          <a:prstGeom prst="rect">
            <a:avLst/>
          </a:prstGeom>
        </p:spPr>
      </p:pic>
      <p:sp>
        <p:nvSpPr>
          <p:cNvPr id="4" name="Rectangle 3">
            <a:extLst>
              <a:ext uri="{FF2B5EF4-FFF2-40B4-BE49-F238E27FC236}">
                <a16:creationId xmlns:a16="http://schemas.microsoft.com/office/drawing/2014/main" id="{B2F0F01A-69C9-6D4A-8D62-3388F4CBFDD7}"/>
              </a:ext>
            </a:extLst>
          </p:cNvPr>
          <p:cNvSpPr/>
          <p:nvPr/>
        </p:nvSpPr>
        <p:spPr>
          <a:xfrm>
            <a:off x="3033238" y="466880"/>
            <a:ext cx="6125523" cy="707886"/>
          </a:xfrm>
          <a:prstGeom prst="rect">
            <a:avLst/>
          </a:prstGeom>
        </p:spPr>
        <p:txBody>
          <a:bodyPr wrap="none">
            <a:spAutoFit/>
          </a:bodyPr>
          <a:lstStyle/>
          <a:p>
            <a:r>
              <a:rPr lang="en-US" sz="4000" b="1" dirty="0">
                <a:solidFill>
                  <a:srgbClr val="0A387A"/>
                </a:solidFill>
                <a:ea typeface="+mj-ea"/>
                <a:cs typeface="+mj-cs"/>
              </a:rPr>
              <a:t>Post-Conversation Activities</a:t>
            </a:r>
            <a:endParaRPr lang="en-US" sz="1600" dirty="0"/>
          </a:p>
        </p:txBody>
      </p:sp>
    </p:spTree>
    <p:extLst>
      <p:ext uri="{BB962C8B-B14F-4D97-AF65-F5344CB8AC3E}">
        <p14:creationId xmlns:p14="http://schemas.microsoft.com/office/powerpoint/2010/main" val="1574692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04989-5CB2-EE40-B14B-735A867B76A5}"/>
              </a:ext>
            </a:extLst>
          </p:cNvPr>
          <p:cNvPicPr>
            <a:picLocks noChangeAspect="1"/>
          </p:cNvPicPr>
          <p:nvPr/>
        </p:nvPicPr>
        <p:blipFill>
          <a:blip r:embed="rId2"/>
          <a:stretch>
            <a:fillRect/>
          </a:stretch>
        </p:blipFill>
        <p:spPr>
          <a:xfrm>
            <a:off x="2002209" y="1948234"/>
            <a:ext cx="8187582" cy="2550790"/>
          </a:xfrm>
          <a:prstGeom prst="rect">
            <a:avLst/>
          </a:prstGeom>
        </p:spPr>
      </p:pic>
      <p:sp>
        <p:nvSpPr>
          <p:cNvPr id="4" name="Rectangle 3">
            <a:extLst>
              <a:ext uri="{FF2B5EF4-FFF2-40B4-BE49-F238E27FC236}">
                <a16:creationId xmlns:a16="http://schemas.microsoft.com/office/drawing/2014/main" id="{C769840F-E1A8-FD49-9195-B55758668176}"/>
              </a:ext>
            </a:extLst>
          </p:cNvPr>
          <p:cNvSpPr/>
          <p:nvPr/>
        </p:nvSpPr>
        <p:spPr>
          <a:xfrm>
            <a:off x="3033238" y="466880"/>
            <a:ext cx="6125523" cy="707886"/>
          </a:xfrm>
          <a:prstGeom prst="rect">
            <a:avLst/>
          </a:prstGeom>
        </p:spPr>
        <p:txBody>
          <a:bodyPr wrap="none">
            <a:spAutoFit/>
          </a:bodyPr>
          <a:lstStyle/>
          <a:p>
            <a:r>
              <a:rPr lang="en-US" sz="4000" b="1" dirty="0">
                <a:solidFill>
                  <a:srgbClr val="0A387A"/>
                </a:solidFill>
                <a:ea typeface="+mj-ea"/>
                <a:cs typeface="+mj-cs"/>
              </a:rPr>
              <a:t>Post-Conversation Activities</a:t>
            </a:r>
            <a:endParaRPr lang="en-US" sz="1600" dirty="0"/>
          </a:p>
        </p:txBody>
      </p:sp>
    </p:spTree>
    <p:extLst>
      <p:ext uri="{BB962C8B-B14F-4D97-AF65-F5344CB8AC3E}">
        <p14:creationId xmlns:p14="http://schemas.microsoft.com/office/powerpoint/2010/main" val="3648235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610FCF-4F34-1849-B248-1FAC89740810}"/>
              </a:ext>
            </a:extLst>
          </p:cNvPr>
          <p:cNvPicPr>
            <a:picLocks noChangeAspect="1"/>
          </p:cNvPicPr>
          <p:nvPr/>
        </p:nvPicPr>
        <p:blipFill>
          <a:blip r:embed="rId2"/>
          <a:stretch>
            <a:fillRect/>
          </a:stretch>
        </p:blipFill>
        <p:spPr>
          <a:xfrm>
            <a:off x="1772123" y="1408580"/>
            <a:ext cx="8647754" cy="4257909"/>
          </a:xfrm>
          <a:prstGeom prst="rect">
            <a:avLst/>
          </a:prstGeom>
        </p:spPr>
      </p:pic>
      <p:sp>
        <p:nvSpPr>
          <p:cNvPr id="4" name="Rectangle 3">
            <a:extLst>
              <a:ext uri="{FF2B5EF4-FFF2-40B4-BE49-F238E27FC236}">
                <a16:creationId xmlns:a16="http://schemas.microsoft.com/office/drawing/2014/main" id="{C997323A-28DA-B24F-94A9-3AC348064D79}"/>
              </a:ext>
            </a:extLst>
          </p:cNvPr>
          <p:cNvSpPr/>
          <p:nvPr/>
        </p:nvSpPr>
        <p:spPr>
          <a:xfrm>
            <a:off x="4795964" y="415626"/>
            <a:ext cx="2600071" cy="707886"/>
          </a:xfrm>
          <a:prstGeom prst="rect">
            <a:avLst/>
          </a:prstGeom>
        </p:spPr>
        <p:txBody>
          <a:bodyPr wrap="none">
            <a:spAutoFit/>
          </a:bodyPr>
          <a:lstStyle/>
          <a:p>
            <a:r>
              <a:rPr lang="en-US" sz="4000" b="1" dirty="0">
                <a:solidFill>
                  <a:srgbClr val="0A387A"/>
                </a:solidFill>
                <a:ea typeface="+mj-ea"/>
                <a:cs typeface="+mj-cs"/>
              </a:rPr>
              <a:t>Meeting #2</a:t>
            </a:r>
            <a:endParaRPr lang="en-US" sz="1600" dirty="0"/>
          </a:p>
        </p:txBody>
      </p:sp>
    </p:spTree>
    <p:extLst>
      <p:ext uri="{BB962C8B-B14F-4D97-AF65-F5344CB8AC3E}">
        <p14:creationId xmlns:p14="http://schemas.microsoft.com/office/powerpoint/2010/main" val="2589472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8A1B85-3334-BF40-8D51-222610DB1F8F}"/>
              </a:ext>
            </a:extLst>
          </p:cNvPr>
          <p:cNvPicPr>
            <a:picLocks noChangeAspect="1"/>
          </p:cNvPicPr>
          <p:nvPr/>
        </p:nvPicPr>
        <p:blipFill>
          <a:blip r:embed="rId2"/>
          <a:stretch>
            <a:fillRect/>
          </a:stretch>
        </p:blipFill>
        <p:spPr>
          <a:xfrm>
            <a:off x="1562100" y="1504409"/>
            <a:ext cx="9067800" cy="4102100"/>
          </a:xfrm>
          <a:prstGeom prst="rect">
            <a:avLst/>
          </a:prstGeom>
        </p:spPr>
      </p:pic>
      <p:sp>
        <p:nvSpPr>
          <p:cNvPr id="4" name="Rectangle 3">
            <a:extLst>
              <a:ext uri="{FF2B5EF4-FFF2-40B4-BE49-F238E27FC236}">
                <a16:creationId xmlns:a16="http://schemas.microsoft.com/office/drawing/2014/main" id="{1FD995B6-44B7-8D4C-A0FB-193C4E42AF45}"/>
              </a:ext>
            </a:extLst>
          </p:cNvPr>
          <p:cNvSpPr/>
          <p:nvPr/>
        </p:nvSpPr>
        <p:spPr>
          <a:xfrm>
            <a:off x="4795964" y="415626"/>
            <a:ext cx="2321469" cy="707886"/>
          </a:xfrm>
          <a:prstGeom prst="rect">
            <a:avLst/>
          </a:prstGeom>
        </p:spPr>
        <p:txBody>
          <a:bodyPr wrap="none">
            <a:spAutoFit/>
          </a:bodyPr>
          <a:lstStyle/>
          <a:p>
            <a:r>
              <a:rPr lang="en-US" sz="4000" b="1" dirty="0">
                <a:solidFill>
                  <a:srgbClr val="0A387A"/>
                </a:solidFill>
                <a:ea typeface="+mj-ea"/>
                <a:cs typeface="+mj-cs"/>
              </a:rPr>
              <a:t>In The Car</a:t>
            </a:r>
            <a:endParaRPr lang="en-US" sz="1600" dirty="0"/>
          </a:p>
        </p:txBody>
      </p:sp>
    </p:spTree>
    <p:extLst>
      <p:ext uri="{BB962C8B-B14F-4D97-AF65-F5344CB8AC3E}">
        <p14:creationId xmlns:p14="http://schemas.microsoft.com/office/powerpoint/2010/main" val="2330137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76C4D7-23E2-FF47-8551-E04CA26F35A7}"/>
              </a:ext>
            </a:extLst>
          </p:cNvPr>
          <p:cNvPicPr>
            <a:picLocks noChangeAspect="1"/>
          </p:cNvPicPr>
          <p:nvPr/>
        </p:nvPicPr>
        <p:blipFill>
          <a:blip r:embed="rId2"/>
          <a:stretch>
            <a:fillRect/>
          </a:stretch>
        </p:blipFill>
        <p:spPr>
          <a:xfrm>
            <a:off x="1479550" y="2133600"/>
            <a:ext cx="9232900" cy="2590800"/>
          </a:xfrm>
          <a:prstGeom prst="rect">
            <a:avLst/>
          </a:prstGeom>
        </p:spPr>
      </p:pic>
      <p:sp>
        <p:nvSpPr>
          <p:cNvPr id="4" name="Rectangle 3">
            <a:extLst>
              <a:ext uri="{FF2B5EF4-FFF2-40B4-BE49-F238E27FC236}">
                <a16:creationId xmlns:a16="http://schemas.microsoft.com/office/drawing/2014/main" id="{1896A4B2-6A72-C947-B48B-1F6DC3CAC5FE}"/>
              </a:ext>
            </a:extLst>
          </p:cNvPr>
          <p:cNvSpPr/>
          <p:nvPr/>
        </p:nvSpPr>
        <p:spPr>
          <a:xfrm>
            <a:off x="4795964" y="415626"/>
            <a:ext cx="2321469" cy="707886"/>
          </a:xfrm>
          <a:prstGeom prst="rect">
            <a:avLst/>
          </a:prstGeom>
        </p:spPr>
        <p:txBody>
          <a:bodyPr wrap="none">
            <a:spAutoFit/>
          </a:bodyPr>
          <a:lstStyle/>
          <a:p>
            <a:r>
              <a:rPr lang="en-US" sz="4000" b="1" dirty="0">
                <a:solidFill>
                  <a:srgbClr val="0A387A"/>
                </a:solidFill>
                <a:ea typeface="+mj-ea"/>
                <a:cs typeface="+mj-cs"/>
              </a:rPr>
              <a:t>In The Car</a:t>
            </a:r>
            <a:endParaRPr lang="en-US" sz="1600" dirty="0"/>
          </a:p>
        </p:txBody>
      </p:sp>
    </p:spTree>
    <p:extLst>
      <p:ext uri="{BB962C8B-B14F-4D97-AF65-F5344CB8AC3E}">
        <p14:creationId xmlns:p14="http://schemas.microsoft.com/office/powerpoint/2010/main" val="1149285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32BC4A-AB52-C84C-B750-9220E2187A22}"/>
              </a:ext>
            </a:extLst>
          </p:cNvPr>
          <p:cNvPicPr>
            <a:picLocks noChangeAspect="1"/>
          </p:cNvPicPr>
          <p:nvPr/>
        </p:nvPicPr>
        <p:blipFill>
          <a:blip r:embed="rId2"/>
          <a:stretch>
            <a:fillRect/>
          </a:stretch>
        </p:blipFill>
        <p:spPr>
          <a:xfrm>
            <a:off x="1498600" y="1580609"/>
            <a:ext cx="9194800" cy="3949700"/>
          </a:xfrm>
          <a:prstGeom prst="rect">
            <a:avLst/>
          </a:prstGeom>
        </p:spPr>
      </p:pic>
      <p:sp>
        <p:nvSpPr>
          <p:cNvPr id="4" name="Rectangle 3">
            <a:extLst>
              <a:ext uri="{FF2B5EF4-FFF2-40B4-BE49-F238E27FC236}">
                <a16:creationId xmlns:a16="http://schemas.microsoft.com/office/drawing/2014/main" id="{9269105C-0F7D-2049-BF02-C4315CDC24DF}"/>
              </a:ext>
            </a:extLst>
          </p:cNvPr>
          <p:cNvSpPr/>
          <p:nvPr/>
        </p:nvSpPr>
        <p:spPr>
          <a:xfrm>
            <a:off x="4619185" y="415626"/>
            <a:ext cx="2953629" cy="707886"/>
          </a:xfrm>
          <a:prstGeom prst="rect">
            <a:avLst/>
          </a:prstGeom>
        </p:spPr>
        <p:txBody>
          <a:bodyPr wrap="none">
            <a:spAutoFit/>
          </a:bodyPr>
          <a:lstStyle/>
          <a:p>
            <a:r>
              <a:rPr lang="en-US" sz="4000" b="1" dirty="0">
                <a:solidFill>
                  <a:srgbClr val="0A387A"/>
                </a:solidFill>
                <a:ea typeface="+mj-ea"/>
                <a:cs typeface="+mj-cs"/>
              </a:rPr>
              <a:t>Show Homes</a:t>
            </a:r>
            <a:endParaRPr lang="en-US" sz="1600" dirty="0"/>
          </a:p>
        </p:txBody>
      </p:sp>
    </p:spTree>
    <p:extLst>
      <p:ext uri="{BB962C8B-B14F-4D97-AF65-F5344CB8AC3E}">
        <p14:creationId xmlns:p14="http://schemas.microsoft.com/office/powerpoint/2010/main" val="4124966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EF14F9-39F5-BC43-AF14-B3D098016689}"/>
              </a:ext>
            </a:extLst>
          </p:cNvPr>
          <p:cNvPicPr>
            <a:picLocks noChangeAspect="1"/>
          </p:cNvPicPr>
          <p:nvPr/>
        </p:nvPicPr>
        <p:blipFill>
          <a:blip r:embed="rId2"/>
          <a:stretch>
            <a:fillRect/>
          </a:stretch>
        </p:blipFill>
        <p:spPr>
          <a:xfrm>
            <a:off x="1882014" y="1386284"/>
            <a:ext cx="8594675" cy="4733646"/>
          </a:xfrm>
          <a:prstGeom prst="rect">
            <a:avLst/>
          </a:prstGeom>
        </p:spPr>
      </p:pic>
      <p:sp>
        <p:nvSpPr>
          <p:cNvPr id="4" name="Rectangle 3">
            <a:extLst>
              <a:ext uri="{FF2B5EF4-FFF2-40B4-BE49-F238E27FC236}">
                <a16:creationId xmlns:a16="http://schemas.microsoft.com/office/drawing/2014/main" id="{2CFB834C-69D7-0E46-9E4E-5047410D2A25}"/>
              </a:ext>
            </a:extLst>
          </p:cNvPr>
          <p:cNvSpPr/>
          <p:nvPr/>
        </p:nvSpPr>
        <p:spPr>
          <a:xfrm>
            <a:off x="4619185" y="384127"/>
            <a:ext cx="2953629" cy="707886"/>
          </a:xfrm>
          <a:prstGeom prst="rect">
            <a:avLst/>
          </a:prstGeom>
        </p:spPr>
        <p:txBody>
          <a:bodyPr wrap="none">
            <a:spAutoFit/>
          </a:bodyPr>
          <a:lstStyle/>
          <a:p>
            <a:r>
              <a:rPr lang="en-US" sz="4000" b="1" dirty="0">
                <a:solidFill>
                  <a:srgbClr val="0A387A"/>
                </a:solidFill>
                <a:ea typeface="+mj-ea"/>
                <a:cs typeface="+mj-cs"/>
              </a:rPr>
              <a:t>Show Homes</a:t>
            </a:r>
            <a:endParaRPr lang="en-US" sz="1600" dirty="0"/>
          </a:p>
        </p:txBody>
      </p:sp>
    </p:spTree>
    <p:extLst>
      <p:ext uri="{BB962C8B-B14F-4D97-AF65-F5344CB8AC3E}">
        <p14:creationId xmlns:p14="http://schemas.microsoft.com/office/powerpoint/2010/main" val="3715215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4571" y="2344849"/>
            <a:ext cx="5785165" cy="2123658"/>
          </a:xfrm>
          <a:prstGeom prst="rect">
            <a:avLst/>
          </a:prstGeom>
          <a:noFill/>
        </p:spPr>
        <p:txBody>
          <a:bodyPr wrap="square" rtlCol="0">
            <a:spAutoFit/>
          </a:bodyPr>
          <a:lstStyle/>
          <a:p>
            <a:pPr algn="ctr"/>
            <a:r>
              <a:rPr lang="en-US" sz="3300" dirty="0">
                <a:solidFill>
                  <a:srgbClr val="0A387A"/>
                </a:solidFill>
                <a:ea typeface="+mj-ea"/>
                <a:cs typeface="+mj-cs"/>
              </a:rPr>
              <a:t>Tearing the showing package sends a dramatic and fun visual message that the home is no longer a viable option</a:t>
            </a:r>
            <a:r>
              <a:rPr lang="en-US" sz="3200" dirty="0">
                <a:solidFill>
                  <a:schemeClr val="tx2"/>
                </a:solidFill>
              </a:rPr>
              <a:t>.</a:t>
            </a:r>
          </a:p>
        </p:txBody>
      </p:sp>
      <p:sp>
        <p:nvSpPr>
          <p:cNvPr id="5" name="Rectangle 4">
            <a:extLst>
              <a:ext uri="{FF2B5EF4-FFF2-40B4-BE49-F238E27FC236}">
                <a16:creationId xmlns:a16="http://schemas.microsoft.com/office/drawing/2014/main" id="{7C65E5BF-AA04-E54E-891D-3FEECC142BFC}"/>
              </a:ext>
            </a:extLst>
          </p:cNvPr>
          <p:cNvSpPr/>
          <p:nvPr/>
        </p:nvSpPr>
        <p:spPr>
          <a:xfrm>
            <a:off x="4619185" y="415626"/>
            <a:ext cx="2953629" cy="707886"/>
          </a:xfrm>
          <a:prstGeom prst="rect">
            <a:avLst/>
          </a:prstGeom>
        </p:spPr>
        <p:txBody>
          <a:bodyPr wrap="none">
            <a:spAutoFit/>
          </a:bodyPr>
          <a:lstStyle/>
          <a:p>
            <a:r>
              <a:rPr lang="en-US" sz="4000" b="1" dirty="0">
                <a:solidFill>
                  <a:srgbClr val="0A387A"/>
                </a:solidFill>
                <a:ea typeface="+mj-ea"/>
                <a:cs typeface="+mj-cs"/>
              </a:rPr>
              <a:t>Show Homes</a:t>
            </a:r>
            <a:endParaRPr lang="en-US" sz="1600" dirty="0"/>
          </a:p>
        </p:txBody>
      </p:sp>
    </p:spTree>
    <p:extLst>
      <p:ext uri="{BB962C8B-B14F-4D97-AF65-F5344CB8AC3E}">
        <p14:creationId xmlns:p14="http://schemas.microsoft.com/office/powerpoint/2010/main" val="2104017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E1D852-2CBF-D646-A2DF-9D87F5D91052}"/>
              </a:ext>
            </a:extLst>
          </p:cNvPr>
          <p:cNvPicPr>
            <a:picLocks noChangeAspect="1"/>
          </p:cNvPicPr>
          <p:nvPr/>
        </p:nvPicPr>
        <p:blipFill>
          <a:blip r:embed="rId2"/>
          <a:stretch>
            <a:fillRect/>
          </a:stretch>
        </p:blipFill>
        <p:spPr>
          <a:xfrm>
            <a:off x="1674775" y="1551832"/>
            <a:ext cx="8842449" cy="3754336"/>
          </a:xfrm>
          <a:prstGeom prst="rect">
            <a:avLst/>
          </a:prstGeom>
        </p:spPr>
      </p:pic>
      <p:sp>
        <p:nvSpPr>
          <p:cNvPr id="4" name="Rectangle 3">
            <a:extLst>
              <a:ext uri="{FF2B5EF4-FFF2-40B4-BE49-F238E27FC236}">
                <a16:creationId xmlns:a16="http://schemas.microsoft.com/office/drawing/2014/main" id="{7EF1C075-621A-1E49-9E8D-4A20D5ABE6E5}"/>
              </a:ext>
            </a:extLst>
          </p:cNvPr>
          <p:cNvSpPr/>
          <p:nvPr/>
        </p:nvSpPr>
        <p:spPr>
          <a:xfrm>
            <a:off x="4217922" y="435081"/>
            <a:ext cx="3756156" cy="707886"/>
          </a:xfrm>
          <a:prstGeom prst="rect">
            <a:avLst/>
          </a:prstGeom>
        </p:spPr>
        <p:txBody>
          <a:bodyPr wrap="none">
            <a:spAutoFit/>
          </a:bodyPr>
          <a:lstStyle/>
          <a:p>
            <a:r>
              <a:rPr lang="en-US" sz="4000" b="1" dirty="0">
                <a:solidFill>
                  <a:srgbClr val="0A387A"/>
                </a:solidFill>
                <a:ea typeface="+mj-ea"/>
                <a:cs typeface="+mj-cs"/>
              </a:rPr>
              <a:t>Sample Dialogue</a:t>
            </a:r>
            <a:endParaRPr lang="en-US" sz="1600" dirty="0"/>
          </a:p>
        </p:txBody>
      </p:sp>
    </p:spTree>
    <p:extLst>
      <p:ext uri="{BB962C8B-B14F-4D97-AF65-F5344CB8AC3E}">
        <p14:creationId xmlns:p14="http://schemas.microsoft.com/office/powerpoint/2010/main" val="3479526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118649-446A-5C4B-92B3-2D25AAF98031}"/>
              </a:ext>
            </a:extLst>
          </p:cNvPr>
          <p:cNvPicPr>
            <a:picLocks noChangeAspect="1"/>
          </p:cNvPicPr>
          <p:nvPr/>
        </p:nvPicPr>
        <p:blipFill>
          <a:blip r:embed="rId2"/>
          <a:stretch>
            <a:fillRect/>
          </a:stretch>
        </p:blipFill>
        <p:spPr>
          <a:xfrm>
            <a:off x="1971067" y="1867288"/>
            <a:ext cx="8816907" cy="3123423"/>
          </a:xfrm>
          <a:prstGeom prst="rect">
            <a:avLst/>
          </a:prstGeom>
        </p:spPr>
      </p:pic>
      <p:sp>
        <p:nvSpPr>
          <p:cNvPr id="4" name="Rectangle 3">
            <a:extLst>
              <a:ext uri="{FF2B5EF4-FFF2-40B4-BE49-F238E27FC236}">
                <a16:creationId xmlns:a16="http://schemas.microsoft.com/office/drawing/2014/main" id="{255969B9-DE8C-234A-85F4-9835B5643F37}"/>
              </a:ext>
            </a:extLst>
          </p:cNvPr>
          <p:cNvSpPr/>
          <p:nvPr/>
        </p:nvSpPr>
        <p:spPr>
          <a:xfrm>
            <a:off x="4217922" y="435081"/>
            <a:ext cx="3756156" cy="707886"/>
          </a:xfrm>
          <a:prstGeom prst="rect">
            <a:avLst/>
          </a:prstGeom>
        </p:spPr>
        <p:txBody>
          <a:bodyPr wrap="none">
            <a:spAutoFit/>
          </a:bodyPr>
          <a:lstStyle/>
          <a:p>
            <a:r>
              <a:rPr lang="en-US" sz="4000" b="1" dirty="0">
                <a:solidFill>
                  <a:srgbClr val="0A387A"/>
                </a:solidFill>
                <a:ea typeface="+mj-ea"/>
                <a:cs typeface="+mj-cs"/>
              </a:rPr>
              <a:t>Sample Dialogue</a:t>
            </a:r>
            <a:endParaRPr lang="en-US" sz="1600" dirty="0"/>
          </a:p>
        </p:txBody>
      </p:sp>
    </p:spTree>
    <p:extLst>
      <p:ext uri="{BB962C8B-B14F-4D97-AF65-F5344CB8AC3E}">
        <p14:creationId xmlns:p14="http://schemas.microsoft.com/office/powerpoint/2010/main" val="310568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1289AC-2DA5-4D44-B1D0-ACD4756E8785}"/>
              </a:ext>
            </a:extLst>
          </p:cNvPr>
          <p:cNvPicPr>
            <a:picLocks noChangeAspect="1"/>
          </p:cNvPicPr>
          <p:nvPr/>
        </p:nvPicPr>
        <p:blipFill>
          <a:blip r:embed="rId2"/>
          <a:stretch>
            <a:fillRect/>
          </a:stretch>
        </p:blipFill>
        <p:spPr>
          <a:xfrm>
            <a:off x="1598754" y="1900321"/>
            <a:ext cx="8994492" cy="3615262"/>
          </a:xfrm>
          <a:prstGeom prst="rect">
            <a:avLst/>
          </a:prstGeom>
        </p:spPr>
      </p:pic>
      <p:sp>
        <p:nvSpPr>
          <p:cNvPr id="4" name="Rectangle 3">
            <a:extLst>
              <a:ext uri="{FF2B5EF4-FFF2-40B4-BE49-F238E27FC236}">
                <a16:creationId xmlns:a16="http://schemas.microsoft.com/office/drawing/2014/main" id="{32A57A7D-142D-0B48-B1C3-A231A199289A}"/>
              </a:ext>
            </a:extLst>
          </p:cNvPr>
          <p:cNvSpPr/>
          <p:nvPr/>
        </p:nvSpPr>
        <p:spPr>
          <a:xfrm>
            <a:off x="1898113" y="349035"/>
            <a:ext cx="8006668" cy="1323439"/>
          </a:xfrm>
          <a:prstGeom prst="rect">
            <a:avLst/>
          </a:prstGeom>
        </p:spPr>
        <p:txBody>
          <a:bodyPr wrap="square">
            <a:spAutoFit/>
          </a:bodyPr>
          <a:lstStyle/>
          <a:p>
            <a:pPr algn="ctr"/>
            <a:r>
              <a:rPr lang="en-US" sz="4000" b="1" dirty="0">
                <a:solidFill>
                  <a:srgbClr val="0A387A"/>
                </a:solidFill>
                <a:ea typeface="+mj-ea"/>
                <a:cs typeface="+mj-cs"/>
              </a:rPr>
              <a:t>The Financial Security Of An Effective Lead Converter</a:t>
            </a:r>
            <a:endParaRPr lang="en-US" sz="1600" dirty="0"/>
          </a:p>
        </p:txBody>
      </p:sp>
    </p:spTree>
    <p:extLst>
      <p:ext uri="{BB962C8B-B14F-4D97-AF65-F5344CB8AC3E}">
        <p14:creationId xmlns:p14="http://schemas.microsoft.com/office/powerpoint/2010/main" val="2262695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588E1-0799-334D-B5CC-28094C06388A}"/>
              </a:ext>
            </a:extLst>
          </p:cNvPr>
          <p:cNvPicPr>
            <a:picLocks noChangeAspect="1"/>
          </p:cNvPicPr>
          <p:nvPr/>
        </p:nvPicPr>
        <p:blipFill>
          <a:blip r:embed="rId2"/>
          <a:stretch>
            <a:fillRect/>
          </a:stretch>
        </p:blipFill>
        <p:spPr>
          <a:xfrm>
            <a:off x="1587500" y="2474744"/>
            <a:ext cx="9017000" cy="1130300"/>
          </a:xfrm>
          <a:prstGeom prst="rect">
            <a:avLst/>
          </a:prstGeom>
        </p:spPr>
      </p:pic>
      <p:sp>
        <p:nvSpPr>
          <p:cNvPr id="4" name="Rectangle 3">
            <a:extLst>
              <a:ext uri="{FF2B5EF4-FFF2-40B4-BE49-F238E27FC236}">
                <a16:creationId xmlns:a16="http://schemas.microsoft.com/office/drawing/2014/main" id="{0641E609-3D34-764C-8E75-D0FED591F1CF}"/>
              </a:ext>
            </a:extLst>
          </p:cNvPr>
          <p:cNvSpPr/>
          <p:nvPr/>
        </p:nvSpPr>
        <p:spPr>
          <a:xfrm>
            <a:off x="4217922" y="435081"/>
            <a:ext cx="3756156" cy="707886"/>
          </a:xfrm>
          <a:prstGeom prst="rect">
            <a:avLst/>
          </a:prstGeom>
        </p:spPr>
        <p:txBody>
          <a:bodyPr wrap="none">
            <a:spAutoFit/>
          </a:bodyPr>
          <a:lstStyle/>
          <a:p>
            <a:r>
              <a:rPr lang="en-US" sz="4000" b="1" dirty="0">
                <a:solidFill>
                  <a:srgbClr val="0A387A"/>
                </a:solidFill>
                <a:ea typeface="+mj-ea"/>
                <a:cs typeface="+mj-cs"/>
              </a:rPr>
              <a:t>Sample Dialogue</a:t>
            </a:r>
            <a:endParaRPr lang="en-US" sz="1600" dirty="0"/>
          </a:p>
        </p:txBody>
      </p:sp>
    </p:spTree>
    <p:extLst>
      <p:ext uri="{BB962C8B-B14F-4D97-AF65-F5344CB8AC3E}">
        <p14:creationId xmlns:p14="http://schemas.microsoft.com/office/powerpoint/2010/main" val="993958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9DDB6-B127-1949-B15D-C5AABBA306A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34698" y="1273481"/>
            <a:ext cx="8722603" cy="4852630"/>
          </a:xfrm>
          <a:prstGeom prst="rect">
            <a:avLst/>
          </a:prstGeom>
        </p:spPr>
      </p:pic>
      <p:sp>
        <p:nvSpPr>
          <p:cNvPr id="4" name="Rectangle 3">
            <a:extLst>
              <a:ext uri="{FF2B5EF4-FFF2-40B4-BE49-F238E27FC236}">
                <a16:creationId xmlns:a16="http://schemas.microsoft.com/office/drawing/2014/main" id="{193AC062-FE13-9446-9324-A3AC0CCD00AB}"/>
              </a:ext>
            </a:extLst>
          </p:cNvPr>
          <p:cNvSpPr/>
          <p:nvPr/>
        </p:nvSpPr>
        <p:spPr>
          <a:xfrm>
            <a:off x="4217922" y="435081"/>
            <a:ext cx="4041043" cy="707886"/>
          </a:xfrm>
          <a:prstGeom prst="rect">
            <a:avLst/>
          </a:prstGeom>
        </p:spPr>
        <p:txBody>
          <a:bodyPr wrap="none">
            <a:spAutoFit/>
          </a:bodyPr>
          <a:lstStyle/>
          <a:p>
            <a:r>
              <a:rPr lang="en-US" sz="4000" b="1" dirty="0">
                <a:solidFill>
                  <a:srgbClr val="0A387A"/>
                </a:solidFill>
                <a:ea typeface="+mj-ea"/>
                <a:cs typeface="+mj-cs"/>
              </a:rPr>
              <a:t>Close To The Offer</a:t>
            </a:r>
            <a:endParaRPr lang="en-US" sz="1600" dirty="0"/>
          </a:p>
        </p:txBody>
      </p:sp>
    </p:spTree>
    <p:extLst>
      <p:ext uri="{BB962C8B-B14F-4D97-AF65-F5344CB8AC3E}">
        <p14:creationId xmlns:p14="http://schemas.microsoft.com/office/powerpoint/2010/main" val="1315454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AEF69-CFD6-5A42-8CCD-92BEBF664616}"/>
              </a:ext>
            </a:extLst>
          </p:cNvPr>
          <p:cNvPicPr>
            <a:picLocks noChangeAspect="1"/>
          </p:cNvPicPr>
          <p:nvPr/>
        </p:nvPicPr>
        <p:blipFill>
          <a:blip r:embed="rId2"/>
          <a:stretch>
            <a:fillRect/>
          </a:stretch>
        </p:blipFill>
        <p:spPr>
          <a:xfrm>
            <a:off x="1795969" y="2381250"/>
            <a:ext cx="9105900" cy="2095500"/>
          </a:xfrm>
          <a:prstGeom prst="rect">
            <a:avLst/>
          </a:prstGeom>
        </p:spPr>
      </p:pic>
      <p:sp>
        <p:nvSpPr>
          <p:cNvPr id="4" name="Rectangle 3">
            <a:extLst>
              <a:ext uri="{FF2B5EF4-FFF2-40B4-BE49-F238E27FC236}">
                <a16:creationId xmlns:a16="http://schemas.microsoft.com/office/drawing/2014/main" id="{4E52C589-4187-354B-8E99-1195AA827264}"/>
              </a:ext>
            </a:extLst>
          </p:cNvPr>
          <p:cNvSpPr/>
          <p:nvPr/>
        </p:nvSpPr>
        <p:spPr>
          <a:xfrm>
            <a:off x="4217922" y="435081"/>
            <a:ext cx="4041043" cy="707886"/>
          </a:xfrm>
          <a:prstGeom prst="rect">
            <a:avLst/>
          </a:prstGeom>
        </p:spPr>
        <p:txBody>
          <a:bodyPr wrap="none">
            <a:spAutoFit/>
          </a:bodyPr>
          <a:lstStyle/>
          <a:p>
            <a:r>
              <a:rPr lang="en-US" sz="4000" b="1" dirty="0">
                <a:solidFill>
                  <a:srgbClr val="0A387A"/>
                </a:solidFill>
                <a:ea typeface="+mj-ea"/>
                <a:cs typeface="+mj-cs"/>
              </a:rPr>
              <a:t>Close To The Offer</a:t>
            </a:r>
            <a:endParaRPr lang="en-US" sz="1600" dirty="0"/>
          </a:p>
        </p:txBody>
      </p:sp>
    </p:spTree>
    <p:extLst>
      <p:ext uri="{BB962C8B-B14F-4D97-AF65-F5344CB8AC3E}">
        <p14:creationId xmlns:p14="http://schemas.microsoft.com/office/powerpoint/2010/main" val="755247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C949F8-10D0-604D-B304-6398A327E2AC}"/>
              </a:ext>
            </a:extLst>
          </p:cNvPr>
          <p:cNvPicPr>
            <a:picLocks noChangeAspect="1"/>
          </p:cNvPicPr>
          <p:nvPr/>
        </p:nvPicPr>
        <p:blipFill>
          <a:blip r:embed="rId2"/>
          <a:stretch>
            <a:fillRect/>
          </a:stretch>
        </p:blipFill>
        <p:spPr>
          <a:xfrm>
            <a:off x="1422400" y="1558587"/>
            <a:ext cx="9347200" cy="4013200"/>
          </a:xfrm>
          <a:prstGeom prst="rect">
            <a:avLst/>
          </a:prstGeom>
        </p:spPr>
      </p:pic>
      <p:sp>
        <p:nvSpPr>
          <p:cNvPr id="4" name="Rectangle 3">
            <a:extLst>
              <a:ext uri="{FF2B5EF4-FFF2-40B4-BE49-F238E27FC236}">
                <a16:creationId xmlns:a16="http://schemas.microsoft.com/office/drawing/2014/main" id="{F8BFF6EE-9729-AC40-B623-A97E8BA3DAFC}"/>
              </a:ext>
            </a:extLst>
          </p:cNvPr>
          <p:cNvSpPr/>
          <p:nvPr/>
        </p:nvSpPr>
        <p:spPr>
          <a:xfrm>
            <a:off x="4217922" y="435081"/>
            <a:ext cx="3416513" cy="707886"/>
          </a:xfrm>
          <a:prstGeom prst="rect">
            <a:avLst/>
          </a:prstGeom>
        </p:spPr>
        <p:txBody>
          <a:bodyPr wrap="none">
            <a:spAutoFit/>
          </a:bodyPr>
          <a:lstStyle/>
          <a:p>
            <a:r>
              <a:rPr lang="en-US" sz="4000" b="1" dirty="0">
                <a:solidFill>
                  <a:srgbClr val="0A387A"/>
                </a:solidFill>
                <a:ea typeface="+mj-ea"/>
                <a:cs typeface="+mj-cs"/>
              </a:rPr>
              <a:t>Low-Ball Offers</a:t>
            </a:r>
            <a:endParaRPr lang="en-US" sz="1600" dirty="0"/>
          </a:p>
        </p:txBody>
      </p:sp>
    </p:spTree>
    <p:extLst>
      <p:ext uri="{BB962C8B-B14F-4D97-AF65-F5344CB8AC3E}">
        <p14:creationId xmlns:p14="http://schemas.microsoft.com/office/powerpoint/2010/main" val="3827279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F9EF0C-8280-5043-8CFC-678CE16AB3AB}"/>
              </a:ext>
            </a:extLst>
          </p:cNvPr>
          <p:cNvPicPr>
            <a:picLocks noChangeAspect="1"/>
          </p:cNvPicPr>
          <p:nvPr/>
        </p:nvPicPr>
        <p:blipFill>
          <a:blip r:embed="rId2"/>
          <a:stretch>
            <a:fillRect/>
          </a:stretch>
        </p:blipFill>
        <p:spPr>
          <a:xfrm>
            <a:off x="1289050" y="1536700"/>
            <a:ext cx="9613900" cy="3784600"/>
          </a:xfrm>
          <a:prstGeom prst="rect">
            <a:avLst/>
          </a:prstGeom>
        </p:spPr>
      </p:pic>
      <p:sp>
        <p:nvSpPr>
          <p:cNvPr id="4" name="Rectangle 3">
            <a:extLst>
              <a:ext uri="{FF2B5EF4-FFF2-40B4-BE49-F238E27FC236}">
                <a16:creationId xmlns:a16="http://schemas.microsoft.com/office/drawing/2014/main" id="{43D6226B-39FA-9746-AF38-877F873FCBB4}"/>
              </a:ext>
            </a:extLst>
          </p:cNvPr>
          <p:cNvSpPr/>
          <p:nvPr/>
        </p:nvSpPr>
        <p:spPr>
          <a:xfrm>
            <a:off x="4217922" y="435081"/>
            <a:ext cx="3416513" cy="707886"/>
          </a:xfrm>
          <a:prstGeom prst="rect">
            <a:avLst/>
          </a:prstGeom>
        </p:spPr>
        <p:txBody>
          <a:bodyPr wrap="none">
            <a:spAutoFit/>
          </a:bodyPr>
          <a:lstStyle/>
          <a:p>
            <a:r>
              <a:rPr lang="en-US" sz="4000" b="1" dirty="0">
                <a:solidFill>
                  <a:srgbClr val="0A387A"/>
                </a:solidFill>
                <a:ea typeface="+mj-ea"/>
                <a:cs typeface="+mj-cs"/>
              </a:rPr>
              <a:t>Low-Ball Offers</a:t>
            </a:r>
            <a:endParaRPr lang="en-US" sz="1600" dirty="0"/>
          </a:p>
        </p:txBody>
      </p:sp>
    </p:spTree>
    <p:extLst>
      <p:ext uri="{BB962C8B-B14F-4D97-AF65-F5344CB8AC3E}">
        <p14:creationId xmlns:p14="http://schemas.microsoft.com/office/powerpoint/2010/main" val="3839689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40897" y="2905779"/>
            <a:ext cx="1886857" cy="461665"/>
          </a:xfrm>
          <a:prstGeom prst="rect">
            <a:avLst/>
          </a:prstGeom>
          <a:noFill/>
        </p:spPr>
        <p:txBody>
          <a:bodyPr wrap="square" rtlCol="0">
            <a:spAutoFit/>
          </a:bodyPr>
          <a:lstStyle/>
          <a:p>
            <a:r>
              <a:rPr lang="en-US" sz="2400" b="1" dirty="0">
                <a:solidFill>
                  <a:srgbClr val="002060"/>
                </a:solidFill>
              </a:rPr>
              <a:t>Page 37</a:t>
            </a:r>
          </a:p>
        </p:txBody>
      </p:sp>
      <p:pic>
        <p:nvPicPr>
          <p:cNvPr id="6" name="Picture 5">
            <a:extLst>
              <a:ext uri="{FF2B5EF4-FFF2-40B4-BE49-F238E27FC236}">
                <a16:creationId xmlns:a16="http://schemas.microsoft.com/office/drawing/2014/main" id="{F864287D-4245-5C4C-9111-46D3E1D53E5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47536" y="1147693"/>
            <a:ext cx="7807256" cy="4916557"/>
          </a:xfrm>
          <a:prstGeom prst="rect">
            <a:avLst/>
          </a:prstGeom>
        </p:spPr>
      </p:pic>
      <p:sp>
        <p:nvSpPr>
          <p:cNvPr id="7" name="Rectangle 6">
            <a:extLst>
              <a:ext uri="{FF2B5EF4-FFF2-40B4-BE49-F238E27FC236}">
                <a16:creationId xmlns:a16="http://schemas.microsoft.com/office/drawing/2014/main" id="{055432C4-ADEA-994F-B472-FC0BAC04B03D}"/>
              </a:ext>
            </a:extLst>
          </p:cNvPr>
          <p:cNvSpPr/>
          <p:nvPr/>
        </p:nvSpPr>
        <p:spPr>
          <a:xfrm>
            <a:off x="2987328" y="439807"/>
            <a:ext cx="6217343" cy="707886"/>
          </a:xfrm>
          <a:prstGeom prst="rect">
            <a:avLst/>
          </a:prstGeom>
        </p:spPr>
        <p:txBody>
          <a:bodyPr wrap="none">
            <a:spAutoFit/>
          </a:bodyPr>
          <a:lstStyle/>
          <a:p>
            <a:r>
              <a:rPr lang="en-US" sz="4000" b="1" dirty="0">
                <a:solidFill>
                  <a:srgbClr val="0A387A"/>
                </a:solidFill>
                <a:ea typeface="+mj-ea"/>
                <a:cs typeface="+mj-cs"/>
              </a:rPr>
              <a:t>The Complete Buyer Process</a:t>
            </a:r>
            <a:endParaRPr lang="en-US" sz="1600" dirty="0"/>
          </a:p>
        </p:txBody>
      </p:sp>
    </p:spTree>
    <p:extLst>
      <p:ext uri="{BB962C8B-B14F-4D97-AF65-F5344CB8AC3E}">
        <p14:creationId xmlns:p14="http://schemas.microsoft.com/office/powerpoint/2010/main" val="762857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2521" y="2705636"/>
            <a:ext cx="1886857" cy="461665"/>
          </a:xfrm>
          <a:prstGeom prst="rect">
            <a:avLst/>
          </a:prstGeom>
          <a:noFill/>
        </p:spPr>
        <p:txBody>
          <a:bodyPr wrap="square" rtlCol="0">
            <a:spAutoFit/>
          </a:bodyPr>
          <a:lstStyle/>
          <a:p>
            <a:r>
              <a:rPr lang="en-US" sz="2400" b="1" dirty="0">
                <a:solidFill>
                  <a:srgbClr val="002060"/>
                </a:solidFill>
              </a:rPr>
              <a:t>Page 39</a:t>
            </a:r>
          </a:p>
        </p:txBody>
      </p:sp>
      <p:pic>
        <p:nvPicPr>
          <p:cNvPr id="6" name="Picture 5">
            <a:extLst>
              <a:ext uri="{FF2B5EF4-FFF2-40B4-BE49-F238E27FC236}">
                <a16:creationId xmlns:a16="http://schemas.microsoft.com/office/drawing/2014/main" id="{23F9C3FC-05AC-ED43-99AD-7E995FFB5E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92341" y="1132156"/>
            <a:ext cx="6207317" cy="4970833"/>
          </a:xfrm>
          <a:prstGeom prst="rect">
            <a:avLst/>
          </a:prstGeom>
        </p:spPr>
      </p:pic>
      <p:sp>
        <p:nvSpPr>
          <p:cNvPr id="7" name="Rectangle 6">
            <a:extLst>
              <a:ext uri="{FF2B5EF4-FFF2-40B4-BE49-F238E27FC236}">
                <a16:creationId xmlns:a16="http://schemas.microsoft.com/office/drawing/2014/main" id="{170EAEAD-AF26-BB43-8D38-F46F058A512E}"/>
              </a:ext>
            </a:extLst>
          </p:cNvPr>
          <p:cNvSpPr/>
          <p:nvPr/>
        </p:nvSpPr>
        <p:spPr>
          <a:xfrm>
            <a:off x="3458868" y="424270"/>
            <a:ext cx="5274264" cy="707886"/>
          </a:xfrm>
          <a:prstGeom prst="rect">
            <a:avLst/>
          </a:prstGeom>
        </p:spPr>
        <p:txBody>
          <a:bodyPr wrap="none">
            <a:spAutoFit/>
          </a:bodyPr>
          <a:lstStyle/>
          <a:p>
            <a:r>
              <a:rPr lang="en-US" sz="4000" b="1" dirty="0">
                <a:solidFill>
                  <a:srgbClr val="0A387A"/>
                </a:solidFill>
                <a:ea typeface="+mj-ea"/>
                <a:cs typeface="+mj-cs"/>
              </a:rPr>
              <a:t>Supplemental Materials</a:t>
            </a:r>
            <a:endParaRPr lang="en-US" sz="1600" dirty="0"/>
          </a:p>
        </p:txBody>
      </p:sp>
    </p:spTree>
    <p:extLst>
      <p:ext uri="{BB962C8B-B14F-4D97-AF65-F5344CB8AC3E}">
        <p14:creationId xmlns:p14="http://schemas.microsoft.com/office/powerpoint/2010/main" val="529875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05143" y="1451121"/>
            <a:ext cx="1886857" cy="461665"/>
          </a:xfrm>
          <a:prstGeom prst="rect">
            <a:avLst/>
          </a:prstGeom>
          <a:noFill/>
        </p:spPr>
        <p:txBody>
          <a:bodyPr wrap="square" rtlCol="0">
            <a:spAutoFit/>
          </a:bodyPr>
          <a:lstStyle/>
          <a:p>
            <a:r>
              <a:rPr lang="en-US" sz="2400" b="1" dirty="0">
                <a:solidFill>
                  <a:srgbClr val="002060"/>
                </a:solidFill>
              </a:rPr>
              <a:t>Page 40</a:t>
            </a:r>
          </a:p>
        </p:txBody>
      </p:sp>
      <p:pic>
        <p:nvPicPr>
          <p:cNvPr id="6" name="Picture 5">
            <a:extLst>
              <a:ext uri="{FF2B5EF4-FFF2-40B4-BE49-F238E27FC236}">
                <a16:creationId xmlns:a16="http://schemas.microsoft.com/office/drawing/2014/main" id="{61FA2471-062A-5548-BED1-43B878B0BCA5}"/>
              </a:ext>
            </a:extLst>
          </p:cNvPr>
          <p:cNvPicPr>
            <a:picLocks noChangeAspect="1"/>
          </p:cNvPicPr>
          <p:nvPr/>
        </p:nvPicPr>
        <p:blipFill>
          <a:blip r:embed="rId2"/>
          <a:stretch>
            <a:fillRect/>
          </a:stretch>
        </p:blipFill>
        <p:spPr>
          <a:xfrm>
            <a:off x="2242458" y="1328935"/>
            <a:ext cx="7961857" cy="4846821"/>
          </a:xfrm>
          <a:prstGeom prst="rect">
            <a:avLst/>
          </a:prstGeom>
        </p:spPr>
      </p:pic>
      <p:sp>
        <p:nvSpPr>
          <p:cNvPr id="7" name="Rectangle 6">
            <a:extLst>
              <a:ext uri="{FF2B5EF4-FFF2-40B4-BE49-F238E27FC236}">
                <a16:creationId xmlns:a16="http://schemas.microsoft.com/office/drawing/2014/main" id="{CC76E258-5A81-E24B-8B84-6590F6AED000}"/>
              </a:ext>
            </a:extLst>
          </p:cNvPr>
          <p:cNvSpPr/>
          <p:nvPr/>
        </p:nvSpPr>
        <p:spPr>
          <a:xfrm>
            <a:off x="3458868" y="424270"/>
            <a:ext cx="5274264" cy="707886"/>
          </a:xfrm>
          <a:prstGeom prst="rect">
            <a:avLst/>
          </a:prstGeom>
        </p:spPr>
        <p:txBody>
          <a:bodyPr wrap="none">
            <a:spAutoFit/>
          </a:bodyPr>
          <a:lstStyle/>
          <a:p>
            <a:r>
              <a:rPr lang="en-US" sz="4000" b="1" dirty="0">
                <a:solidFill>
                  <a:srgbClr val="0A387A"/>
                </a:solidFill>
                <a:ea typeface="+mj-ea"/>
                <a:cs typeface="+mj-cs"/>
              </a:rPr>
              <a:t>Supplemental Materials</a:t>
            </a:r>
            <a:endParaRPr lang="en-US" sz="1600" dirty="0"/>
          </a:p>
        </p:txBody>
      </p:sp>
    </p:spTree>
    <p:extLst>
      <p:ext uri="{BB962C8B-B14F-4D97-AF65-F5344CB8AC3E}">
        <p14:creationId xmlns:p14="http://schemas.microsoft.com/office/powerpoint/2010/main" val="404888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24332" y="1476377"/>
            <a:ext cx="1886857" cy="461665"/>
          </a:xfrm>
          <a:prstGeom prst="rect">
            <a:avLst/>
          </a:prstGeom>
          <a:noFill/>
        </p:spPr>
        <p:txBody>
          <a:bodyPr wrap="square" rtlCol="0">
            <a:spAutoFit/>
          </a:bodyPr>
          <a:lstStyle/>
          <a:p>
            <a:r>
              <a:rPr lang="en-US" sz="2400" b="1" dirty="0">
                <a:solidFill>
                  <a:srgbClr val="002060"/>
                </a:solidFill>
              </a:rPr>
              <a:t>Page 41</a:t>
            </a:r>
          </a:p>
        </p:txBody>
      </p:sp>
      <p:pic>
        <p:nvPicPr>
          <p:cNvPr id="6" name="Picture 5">
            <a:extLst>
              <a:ext uri="{FF2B5EF4-FFF2-40B4-BE49-F238E27FC236}">
                <a16:creationId xmlns:a16="http://schemas.microsoft.com/office/drawing/2014/main" id="{F635A9DF-B1D8-844A-A5A2-876365DEA71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24239" y="1156819"/>
            <a:ext cx="6767959" cy="5276911"/>
          </a:xfrm>
          <a:prstGeom prst="rect">
            <a:avLst/>
          </a:prstGeom>
        </p:spPr>
      </p:pic>
      <p:sp>
        <p:nvSpPr>
          <p:cNvPr id="7" name="Rectangle 6">
            <a:extLst>
              <a:ext uri="{FF2B5EF4-FFF2-40B4-BE49-F238E27FC236}">
                <a16:creationId xmlns:a16="http://schemas.microsoft.com/office/drawing/2014/main" id="{78AE54FB-EEC2-E247-B937-46831819D5DD}"/>
              </a:ext>
            </a:extLst>
          </p:cNvPr>
          <p:cNvSpPr/>
          <p:nvPr/>
        </p:nvSpPr>
        <p:spPr>
          <a:xfrm>
            <a:off x="3458868" y="424270"/>
            <a:ext cx="5274264" cy="707886"/>
          </a:xfrm>
          <a:prstGeom prst="rect">
            <a:avLst/>
          </a:prstGeom>
        </p:spPr>
        <p:txBody>
          <a:bodyPr wrap="none">
            <a:spAutoFit/>
          </a:bodyPr>
          <a:lstStyle/>
          <a:p>
            <a:r>
              <a:rPr lang="en-US" sz="4000" b="1" dirty="0">
                <a:solidFill>
                  <a:srgbClr val="0A387A"/>
                </a:solidFill>
                <a:ea typeface="+mj-ea"/>
                <a:cs typeface="+mj-cs"/>
              </a:rPr>
              <a:t>Supplemental Materials</a:t>
            </a:r>
            <a:endParaRPr lang="en-US" sz="1600" dirty="0"/>
          </a:p>
        </p:txBody>
      </p:sp>
    </p:spTree>
    <p:extLst>
      <p:ext uri="{BB962C8B-B14F-4D97-AF65-F5344CB8AC3E}">
        <p14:creationId xmlns:p14="http://schemas.microsoft.com/office/powerpoint/2010/main" val="2842543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36002" y="2376714"/>
            <a:ext cx="1886857" cy="461665"/>
          </a:xfrm>
          <a:prstGeom prst="rect">
            <a:avLst/>
          </a:prstGeom>
          <a:noFill/>
        </p:spPr>
        <p:txBody>
          <a:bodyPr wrap="square" rtlCol="0">
            <a:spAutoFit/>
          </a:bodyPr>
          <a:lstStyle/>
          <a:p>
            <a:r>
              <a:rPr lang="en-US" sz="2400" b="1" dirty="0">
                <a:solidFill>
                  <a:srgbClr val="002060"/>
                </a:solidFill>
              </a:rPr>
              <a:t>Page 42</a:t>
            </a:r>
          </a:p>
        </p:txBody>
      </p:sp>
      <p:pic>
        <p:nvPicPr>
          <p:cNvPr id="6" name="Picture 5">
            <a:extLst>
              <a:ext uri="{FF2B5EF4-FFF2-40B4-BE49-F238E27FC236}">
                <a16:creationId xmlns:a16="http://schemas.microsoft.com/office/drawing/2014/main" id="{78FA5135-1190-F24E-A782-C03D8A5F3068}"/>
              </a:ext>
            </a:extLst>
          </p:cNvPr>
          <p:cNvPicPr>
            <a:picLocks noChangeAspect="1"/>
          </p:cNvPicPr>
          <p:nvPr/>
        </p:nvPicPr>
        <p:blipFill rotWithShape="1">
          <a:blip r:embed="rId2">
            <a:clrChange>
              <a:clrFrom>
                <a:srgbClr val="FFFFFF"/>
              </a:clrFrom>
              <a:clrTo>
                <a:srgbClr val="FFFFFF">
                  <a:alpha val="0"/>
                </a:srgbClr>
              </a:clrTo>
            </a:clrChange>
          </a:blip>
          <a:srcRect b="4563"/>
          <a:stretch/>
        </p:blipFill>
        <p:spPr>
          <a:xfrm>
            <a:off x="2375644" y="1132156"/>
            <a:ext cx="6145785" cy="4860082"/>
          </a:xfrm>
          <a:prstGeom prst="rect">
            <a:avLst/>
          </a:prstGeom>
        </p:spPr>
      </p:pic>
      <p:sp>
        <p:nvSpPr>
          <p:cNvPr id="7" name="Rectangle 6">
            <a:extLst>
              <a:ext uri="{FF2B5EF4-FFF2-40B4-BE49-F238E27FC236}">
                <a16:creationId xmlns:a16="http://schemas.microsoft.com/office/drawing/2014/main" id="{63470820-91A4-524C-89BB-8FBB1781217A}"/>
              </a:ext>
            </a:extLst>
          </p:cNvPr>
          <p:cNvSpPr/>
          <p:nvPr/>
        </p:nvSpPr>
        <p:spPr>
          <a:xfrm>
            <a:off x="3458868" y="424270"/>
            <a:ext cx="5274264" cy="707886"/>
          </a:xfrm>
          <a:prstGeom prst="rect">
            <a:avLst/>
          </a:prstGeom>
        </p:spPr>
        <p:txBody>
          <a:bodyPr wrap="none">
            <a:spAutoFit/>
          </a:bodyPr>
          <a:lstStyle/>
          <a:p>
            <a:r>
              <a:rPr lang="en-US" sz="4000" b="1" dirty="0">
                <a:solidFill>
                  <a:srgbClr val="0A387A"/>
                </a:solidFill>
                <a:ea typeface="+mj-ea"/>
                <a:cs typeface="+mj-cs"/>
              </a:rPr>
              <a:t>Supplemental Materials</a:t>
            </a:r>
            <a:endParaRPr lang="en-US" sz="1600" dirty="0"/>
          </a:p>
        </p:txBody>
      </p:sp>
    </p:spTree>
    <p:extLst>
      <p:ext uri="{BB962C8B-B14F-4D97-AF65-F5344CB8AC3E}">
        <p14:creationId xmlns:p14="http://schemas.microsoft.com/office/powerpoint/2010/main" val="25606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977C2-67A7-3149-93EA-28651D5564BF}"/>
              </a:ext>
            </a:extLst>
          </p:cNvPr>
          <p:cNvPicPr>
            <a:picLocks noChangeAspect="1"/>
          </p:cNvPicPr>
          <p:nvPr/>
        </p:nvPicPr>
        <p:blipFill>
          <a:blip r:embed="rId2"/>
          <a:stretch>
            <a:fillRect/>
          </a:stretch>
        </p:blipFill>
        <p:spPr>
          <a:xfrm>
            <a:off x="2860080" y="1419793"/>
            <a:ext cx="6471837" cy="5126922"/>
          </a:xfrm>
          <a:prstGeom prst="rect">
            <a:avLst/>
          </a:prstGeom>
        </p:spPr>
      </p:pic>
      <p:sp>
        <p:nvSpPr>
          <p:cNvPr id="4" name="Rectangle 3">
            <a:extLst>
              <a:ext uri="{FF2B5EF4-FFF2-40B4-BE49-F238E27FC236}">
                <a16:creationId xmlns:a16="http://schemas.microsoft.com/office/drawing/2014/main" id="{0C160818-95BA-8444-A7CE-874C8CF42210}"/>
              </a:ext>
            </a:extLst>
          </p:cNvPr>
          <p:cNvSpPr/>
          <p:nvPr/>
        </p:nvSpPr>
        <p:spPr>
          <a:xfrm>
            <a:off x="3618398" y="459362"/>
            <a:ext cx="4955203" cy="707886"/>
          </a:xfrm>
          <a:prstGeom prst="rect">
            <a:avLst/>
          </a:prstGeom>
        </p:spPr>
        <p:txBody>
          <a:bodyPr wrap="none">
            <a:spAutoFit/>
          </a:bodyPr>
          <a:lstStyle/>
          <a:p>
            <a:r>
              <a:rPr lang="en-US" sz="4000" b="1" dirty="0">
                <a:solidFill>
                  <a:srgbClr val="0A387A"/>
                </a:solidFill>
                <a:ea typeface="+mj-ea"/>
                <a:cs typeface="+mj-cs"/>
              </a:rPr>
              <a:t>Buyer Conversion Plan</a:t>
            </a:r>
            <a:endParaRPr lang="en-US" sz="1600" dirty="0"/>
          </a:p>
        </p:txBody>
      </p:sp>
    </p:spTree>
    <p:extLst>
      <p:ext uri="{BB962C8B-B14F-4D97-AF65-F5344CB8AC3E}">
        <p14:creationId xmlns:p14="http://schemas.microsoft.com/office/powerpoint/2010/main" val="2773284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4294967295"/>
          </p:nvPr>
        </p:nvSpPr>
        <p:spPr>
          <a:xfrm>
            <a:off x="3129097" y="2632075"/>
            <a:ext cx="6452647" cy="796925"/>
          </a:xfrm>
          <a:prstGeom prst="rect">
            <a:avLst/>
          </a:prstGeom>
        </p:spPr>
        <p:txBody>
          <a:bodyPr>
            <a:noAutofit/>
          </a:bodyPr>
          <a:lstStyle/>
          <a:p>
            <a:pPr marL="0" indent="0">
              <a:buNone/>
            </a:pPr>
            <a:r>
              <a:rPr lang="en-US" sz="8800" b="1" dirty="0">
                <a:solidFill>
                  <a:srgbClr val="0A387A"/>
                </a:solidFill>
              </a:rPr>
              <a:t>THANK YOU!</a:t>
            </a:r>
          </a:p>
        </p:txBody>
      </p:sp>
    </p:spTree>
    <p:extLst>
      <p:ext uri="{BB962C8B-B14F-4D97-AF65-F5344CB8AC3E}">
        <p14:creationId xmlns:p14="http://schemas.microsoft.com/office/powerpoint/2010/main" val="293918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2567C4-4EA9-5149-BB5E-3C0C97C04DC4}"/>
              </a:ext>
            </a:extLst>
          </p:cNvPr>
          <p:cNvPicPr>
            <a:picLocks noChangeAspect="1"/>
          </p:cNvPicPr>
          <p:nvPr/>
        </p:nvPicPr>
        <p:blipFill>
          <a:blip r:embed="rId2"/>
          <a:stretch>
            <a:fillRect/>
          </a:stretch>
        </p:blipFill>
        <p:spPr>
          <a:xfrm>
            <a:off x="2258660" y="1329833"/>
            <a:ext cx="8044775" cy="4813401"/>
          </a:xfrm>
          <a:prstGeom prst="rect">
            <a:avLst/>
          </a:prstGeom>
        </p:spPr>
      </p:pic>
      <p:sp>
        <p:nvSpPr>
          <p:cNvPr id="4" name="Rectangle 3">
            <a:extLst>
              <a:ext uri="{FF2B5EF4-FFF2-40B4-BE49-F238E27FC236}">
                <a16:creationId xmlns:a16="http://schemas.microsoft.com/office/drawing/2014/main" id="{62BCEAA3-E84F-2C49-96A9-22269710ADE4}"/>
              </a:ext>
            </a:extLst>
          </p:cNvPr>
          <p:cNvSpPr/>
          <p:nvPr/>
        </p:nvSpPr>
        <p:spPr>
          <a:xfrm>
            <a:off x="3896039" y="527455"/>
            <a:ext cx="4399922" cy="707886"/>
          </a:xfrm>
          <a:prstGeom prst="rect">
            <a:avLst/>
          </a:prstGeom>
        </p:spPr>
        <p:txBody>
          <a:bodyPr wrap="none">
            <a:spAutoFit/>
          </a:bodyPr>
          <a:lstStyle/>
          <a:p>
            <a:r>
              <a:rPr lang="en-US" sz="4000" b="1" dirty="0">
                <a:solidFill>
                  <a:srgbClr val="0A387A"/>
                </a:solidFill>
                <a:ea typeface="+mj-ea"/>
                <a:cs typeface="+mj-cs"/>
              </a:rPr>
              <a:t>Check Your Attitude</a:t>
            </a:r>
            <a:endParaRPr lang="en-US" sz="1600" dirty="0"/>
          </a:p>
        </p:txBody>
      </p:sp>
    </p:spTree>
    <p:extLst>
      <p:ext uri="{BB962C8B-B14F-4D97-AF65-F5344CB8AC3E}">
        <p14:creationId xmlns:p14="http://schemas.microsoft.com/office/powerpoint/2010/main" val="410539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3FA21C-AD00-9747-9A43-13C11296B235}"/>
              </a:ext>
            </a:extLst>
          </p:cNvPr>
          <p:cNvPicPr>
            <a:picLocks noChangeAspect="1"/>
          </p:cNvPicPr>
          <p:nvPr/>
        </p:nvPicPr>
        <p:blipFill>
          <a:blip r:embed="rId2"/>
          <a:stretch>
            <a:fillRect/>
          </a:stretch>
        </p:blipFill>
        <p:spPr>
          <a:xfrm>
            <a:off x="1884734" y="1461998"/>
            <a:ext cx="8786509" cy="4804744"/>
          </a:xfrm>
          <a:prstGeom prst="rect">
            <a:avLst/>
          </a:prstGeom>
        </p:spPr>
      </p:pic>
      <p:sp>
        <p:nvSpPr>
          <p:cNvPr id="4" name="Rectangle 3">
            <a:extLst>
              <a:ext uri="{FF2B5EF4-FFF2-40B4-BE49-F238E27FC236}">
                <a16:creationId xmlns:a16="http://schemas.microsoft.com/office/drawing/2014/main" id="{9674D613-B32D-3645-BC27-D90343F1F419}"/>
              </a:ext>
            </a:extLst>
          </p:cNvPr>
          <p:cNvSpPr/>
          <p:nvPr/>
        </p:nvSpPr>
        <p:spPr>
          <a:xfrm>
            <a:off x="2474175" y="493982"/>
            <a:ext cx="7243650" cy="707886"/>
          </a:xfrm>
          <a:prstGeom prst="rect">
            <a:avLst/>
          </a:prstGeom>
        </p:spPr>
        <p:txBody>
          <a:bodyPr wrap="none">
            <a:spAutoFit/>
          </a:bodyPr>
          <a:lstStyle/>
          <a:p>
            <a:r>
              <a:rPr lang="en-US" sz="4000" b="1" dirty="0">
                <a:solidFill>
                  <a:srgbClr val="0A387A"/>
                </a:solidFill>
                <a:ea typeface="+mj-ea"/>
                <a:cs typeface="+mj-cs"/>
              </a:rPr>
              <a:t>The 7 Vital Buyer Responsibilities</a:t>
            </a:r>
            <a:endParaRPr lang="en-US" sz="1600" dirty="0"/>
          </a:p>
        </p:txBody>
      </p:sp>
    </p:spTree>
    <p:extLst>
      <p:ext uri="{BB962C8B-B14F-4D97-AF65-F5344CB8AC3E}">
        <p14:creationId xmlns:p14="http://schemas.microsoft.com/office/powerpoint/2010/main" val="2285605900"/>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4F1C7549BAE749BAAF4353E6FFDF4E" ma:contentTypeVersion="8" ma:contentTypeDescription="Create a new document." ma:contentTypeScope="" ma:versionID="d2ff43f70a87a02351d8cf436ac13c1f">
  <xsd:schema xmlns:xsd="http://www.w3.org/2001/XMLSchema" xmlns:xs="http://www.w3.org/2001/XMLSchema" xmlns:p="http://schemas.microsoft.com/office/2006/metadata/properties" xmlns:ns2="9b512cd0-ff46-4966-83d9-0b6a913bf845" targetNamespace="http://schemas.microsoft.com/office/2006/metadata/properties" ma:root="true" ma:fieldsID="64ce571e108fdc92f4b35a781425bea7" ns2:_="">
    <xsd:import namespace="9b512cd0-ff46-4966-83d9-0b6a913bf8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12cd0-ff46-4966-83d9-0b6a913bf8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B3C09A-E6AE-4E96-9249-BEB2AD3628F1}"/>
</file>

<file path=customXml/itemProps2.xml><?xml version="1.0" encoding="utf-8"?>
<ds:datastoreItem xmlns:ds="http://schemas.openxmlformats.org/officeDocument/2006/customXml" ds:itemID="{17FE8DC9-579B-4CA7-A0CB-9DE7D1727D7C}"/>
</file>

<file path=customXml/itemProps3.xml><?xml version="1.0" encoding="utf-8"?>
<ds:datastoreItem xmlns:ds="http://schemas.openxmlformats.org/officeDocument/2006/customXml" ds:itemID="{6BE61137-8165-4974-A540-22CCFC6BFE6D}"/>
</file>

<file path=docProps/app.xml><?xml version="1.0" encoding="utf-8"?>
<Properties xmlns="http://schemas.openxmlformats.org/officeDocument/2006/extended-properties" xmlns:vt="http://schemas.openxmlformats.org/officeDocument/2006/docPropsVTypes">
  <Template>momentum.potx</Template>
  <TotalTime>608</TotalTime>
  <Words>941</Words>
  <Application>Microsoft Office PowerPoint</Application>
  <PresentationFormat>Widescreen</PresentationFormat>
  <Paragraphs>112</Paragraphs>
  <Slides>70</Slides>
  <Notes>1</Notes>
  <HiddenSlides>0</HiddenSlides>
  <MMClips>0</MMClips>
  <ScaleCrop>false</ScaleCrop>
  <HeadingPairs>
    <vt:vector size="6" baseType="variant">
      <vt:variant>
        <vt:lpstr>Fonts Used</vt:lpstr>
      </vt:variant>
      <vt:variant>
        <vt:i4>2</vt:i4>
      </vt:variant>
      <vt:variant>
        <vt:lpstr>Theme</vt:lpstr>
      </vt:variant>
      <vt:variant>
        <vt:i4>13</vt:i4>
      </vt:variant>
      <vt:variant>
        <vt:lpstr>Slide Titles</vt:lpstr>
      </vt:variant>
      <vt:variant>
        <vt:i4>70</vt:i4>
      </vt:variant>
    </vt:vector>
  </HeadingPairs>
  <TitlesOfParts>
    <vt:vector size="85" baseType="lpstr">
      <vt:lpstr>Arial</vt:lpstr>
      <vt:lpstr>Calibri</vt:lpstr>
      <vt:lpstr>2_Custom Design</vt:lpstr>
      <vt:lpstr>Custom Design</vt:lpstr>
      <vt:lpstr>1_Custom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RE/MAX,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Lam</dc:creator>
  <cp:lastModifiedBy>Karim Khoury</cp:lastModifiedBy>
  <cp:revision>29</cp:revision>
  <dcterms:created xsi:type="dcterms:W3CDTF">2015-09-10T14:26:06Z</dcterms:created>
  <dcterms:modified xsi:type="dcterms:W3CDTF">2020-12-02T17:21:58Z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0x010100874F1C7549BAE749BAAF4353E6FFDF4E</vt:lpwstr>
  </property>
</Properties>
</file>